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Lst>
  <p:sldSz cy="6858000" cx="12192000"/>
  <p:notesSz cx="6858000" cy="9144000"/>
  <p:embeddedFontLst>
    <p:embeddedFont>
      <p:font typeface="Roboto"/>
      <p:regular r:id="rId115"/>
      <p:bold r:id="rId116"/>
      <p:italic r:id="rId117"/>
      <p:boldItalic r:id="rId118"/>
    </p:embeddedFont>
    <p:embeddedFont>
      <p:font typeface="Montserrat"/>
      <p:regular r:id="rId119"/>
      <p:bold r:id="rId120"/>
      <p:italic r:id="rId121"/>
      <p:boldItalic r:id="rId122"/>
    </p:embeddedFont>
    <p:embeddedFont>
      <p:font typeface="Helvetica Neue"/>
      <p:regular r:id="rId123"/>
      <p:bold r:id="rId124"/>
      <p:italic r:id="rId125"/>
      <p:boldItalic r:id="rId126"/>
    </p:embeddedFont>
    <p:embeddedFont>
      <p:font typeface="Arial Black"/>
      <p:regular r:id="rId127"/>
    </p:embeddedFont>
    <p:embeddedFont>
      <p:font typeface="Zilla Slab"/>
      <p:regular r:id="rId128"/>
      <p:bold r:id="rId129"/>
      <p:italic r:id="rId130"/>
    </p:embeddedFont>
    <p:embeddedFont>
      <p:font typeface="Orbitron"/>
      <p:regular r:id="rId131"/>
      <p:bold r:id="rId132"/>
    </p:embeddedFont>
    <p:embeddedFont>
      <p:font typeface="Open Sans"/>
      <p:regular r:id="rId133"/>
      <p:bold r:id="rId134"/>
      <p:italic r:id="rId135"/>
      <p:boldItalic r:id="rId1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37" roundtripDataSignature="AMtx7mi1HzDk3Cq2xU58mAd9gITMQ3EN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font" Target="fonts/ZillaSlab-bold.fntdata"/><Relationship Id="rId128" Type="http://schemas.openxmlformats.org/officeDocument/2006/relationships/font" Target="fonts/ZillaSlab-regular.fntdata"/><Relationship Id="rId127" Type="http://schemas.openxmlformats.org/officeDocument/2006/relationships/font" Target="fonts/ArialBlack-regular.fntdata"/><Relationship Id="rId126" Type="http://schemas.openxmlformats.org/officeDocument/2006/relationships/font" Target="fonts/HelveticaNeue-boldItalic.fntdata"/><Relationship Id="rId26" Type="http://schemas.openxmlformats.org/officeDocument/2006/relationships/slide" Target="slides/slide22.xml"/><Relationship Id="rId121" Type="http://schemas.openxmlformats.org/officeDocument/2006/relationships/font" Target="fonts/Montserrat-italic.fntdata"/><Relationship Id="rId25" Type="http://schemas.openxmlformats.org/officeDocument/2006/relationships/slide" Target="slides/slide21.xml"/><Relationship Id="rId120" Type="http://schemas.openxmlformats.org/officeDocument/2006/relationships/font" Target="fonts/Montserrat-bold.fntdata"/><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font" Target="fonts/HelveticaNeue-italic.fntdata"/><Relationship Id="rId29" Type="http://schemas.openxmlformats.org/officeDocument/2006/relationships/slide" Target="slides/slide25.xml"/><Relationship Id="rId124" Type="http://schemas.openxmlformats.org/officeDocument/2006/relationships/font" Target="fonts/HelveticaNeue-bold.fntdata"/><Relationship Id="rId123" Type="http://schemas.openxmlformats.org/officeDocument/2006/relationships/font" Target="fonts/HelveticaNeue-regular.fntdata"/><Relationship Id="rId122" Type="http://schemas.openxmlformats.org/officeDocument/2006/relationships/font" Target="fonts/Montserrat-boldItalic.fntdata"/><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font" Target="fonts/Roboto-boldItalic.fntdata"/><Relationship Id="rId117" Type="http://schemas.openxmlformats.org/officeDocument/2006/relationships/font" Target="fonts/Roboto-italic.fntdata"/><Relationship Id="rId116" Type="http://schemas.openxmlformats.org/officeDocument/2006/relationships/font" Target="fonts/Roboto-bold.fntdata"/><Relationship Id="rId115" Type="http://schemas.openxmlformats.org/officeDocument/2006/relationships/font" Target="fonts/Roboto-regular.fntdata"/><Relationship Id="rId119" Type="http://schemas.openxmlformats.org/officeDocument/2006/relationships/font" Target="fonts/Montserrat-regular.fntdata"/><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7" Type="http://customschemas.google.com/relationships/presentationmetadata" Target="metadata"/><Relationship Id="rId132" Type="http://schemas.openxmlformats.org/officeDocument/2006/relationships/font" Target="fonts/Orbitron-bold.fntdata"/><Relationship Id="rId131" Type="http://schemas.openxmlformats.org/officeDocument/2006/relationships/font" Target="fonts/Orbitron-regular.fntdata"/><Relationship Id="rId130" Type="http://schemas.openxmlformats.org/officeDocument/2006/relationships/font" Target="fonts/ZillaSlab-italic.fntdata"/><Relationship Id="rId136" Type="http://schemas.openxmlformats.org/officeDocument/2006/relationships/font" Target="fonts/OpenSans-boldItalic.fntdata"/><Relationship Id="rId135" Type="http://schemas.openxmlformats.org/officeDocument/2006/relationships/font" Target="fonts/OpenSans-italic.fntdata"/><Relationship Id="rId134" Type="http://schemas.openxmlformats.org/officeDocument/2006/relationships/font" Target="fonts/OpenSans-bold.fntdata"/><Relationship Id="rId133" Type="http://schemas.openxmlformats.org/officeDocument/2006/relationships/font" Target="fonts/OpenSans-regular.fntdata"/><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7" name="Google Shape;807;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2" name="Google Shape;812;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8" name="Google Shape;818;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4" name="Google Shape;824;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1" name="Google Shape;831;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6" name="Google Shape;836;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2" name="Google Shape;842;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9" name="Google Shape;849;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5" name="Google Shape;855;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1" name="Google Shape;861;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7" name="Google Shape;867;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3" name="Google Shape;39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2" name="Google Shape;41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9" name="Google Shape;429;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4" name="Google Shape;45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6" name="Google Shape;466;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2" name="Google Shape;47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0" name="Google Shape;50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6" name="Google Shape;506;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2" name="Google Shape;512;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5" name="Google Shape;525;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2" name="Google Shape;532;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8" name="Google Shape;53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4" name="Google Shape;544;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2" name="Google Shape;552;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3" name="Google Shape;563;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9" name="Google Shape;569;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3" name="Google Shape;583;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0" name="Google Shape;590;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7" name="Google Shape;597;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7" name="Google Shape;607;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3" name="Google Shape;613;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9" name="Google Shape;619;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5" name="Google Shape;625;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3" name="Google Shape;633;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6" name="Google Shape;646;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3" name="Google Shape;653;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9" name="Google Shape;659;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4" name="Google Shape;664;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9" name="Google Shape;669;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5" name="Google Shape;675;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0" name="Google Shape;680;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5" name="Google Shape;685;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2" name="Google Shape;692;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7" name="Google Shape;697;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4" name="Google Shape;704;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1" name="Google Shape;711;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7" name="Google Shape;717;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7" name="Google Shape;727;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5" name="Google Shape;735;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1" name="Google Shape;741;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2" name="Google Shape;752;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8" name="Google Shape;758;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5" name="Google Shape;765;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4" name="Google Shape;774;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0" name="Google Shape;780;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6" name="Google Shape;786;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3" name="Google Shape;793;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0" name="Google Shape;800;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1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1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4" name="Shape 64"/>
        <p:cNvGrpSpPr/>
        <p:nvPr/>
      </p:nvGrpSpPr>
      <p:grpSpPr>
        <a:xfrm>
          <a:off x="0" y="0"/>
          <a:ext cx="0" cy="0"/>
          <a:chOff x="0" y="0"/>
          <a:chExt cx="0" cy="0"/>
        </a:xfrm>
      </p:grpSpPr>
      <p:sp>
        <p:nvSpPr>
          <p:cNvPr id="65" name="Google Shape;65;p121"/>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21"/>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7" name="Google Shape;67;p121"/>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21"/>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9" name="Google Shape;69;p121"/>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1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3" name="Shape 73"/>
        <p:cNvGrpSpPr/>
        <p:nvPr/>
      </p:nvGrpSpPr>
      <p:grpSpPr>
        <a:xfrm>
          <a:off x="0" y="0"/>
          <a:ext cx="0" cy="0"/>
          <a:chOff x="0" y="0"/>
          <a:chExt cx="0" cy="0"/>
        </a:xfrm>
      </p:grpSpPr>
      <p:sp>
        <p:nvSpPr>
          <p:cNvPr id="74" name="Google Shape;74;p122"/>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22"/>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6" name="Google Shape;76;p122"/>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1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0" name="Shape 80"/>
        <p:cNvGrpSpPr/>
        <p:nvPr/>
      </p:nvGrpSpPr>
      <p:grpSpPr>
        <a:xfrm>
          <a:off x="0" y="0"/>
          <a:ext cx="0" cy="0"/>
          <a:chOff x="0" y="0"/>
          <a:chExt cx="0" cy="0"/>
        </a:xfrm>
      </p:grpSpPr>
      <p:sp>
        <p:nvSpPr>
          <p:cNvPr id="81" name="Google Shape;81;p123"/>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3"/>
          <p:cNvSpPr/>
          <p:nvPr>
            <p:ph idx="2" type="pic"/>
          </p:nvPr>
        </p:nvSpPr>
        <p:spPr>
          <a:xfrm>
            <a:off x="5183188" y="987425"/>
            <a:ext cx="6172200" cy="4873500"/>
          </a:xfrm>
          <a:prstGeom prst="rect">
            <a:avLst/>
          </a:prstGeom>
          <a:noFill/>
          <a:ln>
            <a:noFill/>
          </a:ln>
        </p:spPr>
      </p:sp>
      <p:sp>
        <p:nvSpPr>
          <p:cNvPr id="83" name="Google Shape;83;p123"/>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 name="Google Shape;84;p1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7" name="Shape 87"/>
        <p:cNvGrpSpPr/>
        <p:nvPr/>
      </p:nvGrpSpPr>
      <p:grpSpPr>
        <a:xfrm>
          <a:off x="0" y="0"/>
          <a:ext cx="0" cy="0"/>
          <a:chOff x="0" y="0"/>
          <a:chExt cx="0" cy="0"/>
        </a:xfrm>
      </p:grpSpPr>
      <p:sp>
        <p:nvSpPr>
          <p:cNvPr id="88" name="Google Shape;88;p1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24"/>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1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3" name="Shape 93"/>
        <p:cNvGrpSpPr/>
        <p:nvPr/>
      </p:nvGrpSpPr>
      <p:grpSpPr>
        <a:xfrm>
          <a:off x="0" y="0"/>
          <a:ext cx="0" cy="0"/>
          <a:chOff x="0" y="0"/>
          <a:chExt cx="0" cy="0"/>
        </a:xfrm>
      </p:grpSpPr>
      <p:sp>
        <p:nvSpPr>
          <p:cNvPr id="94" name="Google Shape;94;p125"/>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25"/>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1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1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obj">
  <p:cSld name="OBJECT">
    <p:spTree>
      <p:nvGrpSpPr>
        <p:cNvPr id="26" name="Shape 26"/>
        <p:cNvGrpSpPr/>
        <p:nvPr/>
      </p:nvGrpSpPr>
      <p:grpSpPr>
        <a:xfrm>
          <a:off x="0" y="0"/>
          <a:ext cx="0" cy="0"/>
          <a:chOff x="0" y="0"/>
          <a:chExt cx="0" cy="0"/>
        </a:xfrm>
      </p:grpSpPr>
      <p:sp>
        <p:nvSpPr>
          <p:cNvPr id="27" name="Google Shape;27;p114"/>
          <p:cNvSpPr txBox="1"/>
          <p:nvPr>
            <p:ph type="ctrTitle"/>
          </p:nvPr>
        </p:nvSpPr>
        <p:spPr>
          <a:xfrm>
            <a:off x="914400" y="2541371"/>
            <a:ext cx="10363200" cy="6093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14"/>
          <p:cNvSpPr txBox="1"/>
          <p:nvPr>
            <p:ph idx="1" type="subTitle"/>
          </p:nvPr>
        </p:nvSpPr>
        <p:spPr>
          <a:xfrm>
            <a:off x="1828800" y="3840480"/>
            <a:ext cx="8534400" cy="387900"/>
          </a:xfrm>
          <a:prstGeom prst="rect">
            <a:avLst/>
          </a:prstGeom>
          <a:noFill/>
          <a:ln>
            <a:noFill/>
          </a:ln>
        </p:spPr>
        <p:txBody>
          <a:bodyPr anchorCtr="0" anchor="t" bIns="0" lIns="0" spcFirstLastPara="1" rIns="0" wrap="square" tIns="0">
            <a:spAutoFit/>
          </a:bodyPr>
          <a:lstStyle>
            <a:lvl1pPr lvl="0" algn="l">
              <a:lnSpc>
                <a:spcPct val="90000"/>
              </a:lnSpc>
              <a:spcBef>
                <a:spcPts val="1000"/>
              </a:spcBef>
              <a:spcAft>
                <a:spcPts val="0"/>
              </a:spcAft>
              <a:buClr>
                <a:schemeClr val="dk1"/>
              </a:buClr>
              <a:buSzPts val="2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 name="Google Shape;29;p114"/>
          <p:cNvSpPr txBox="1"/>
          <p:nvPr>
            <p:ph idx="11" type="ftr"/>
          </p:nvPr>
        </p:nvSpPr>
        <p:spPr>
          <a:xfrm>
            <a:off x="4038600" y="6356350"/>
            <a:ext cx="4114800" cy="365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14"/>
          <p:cNvSpPr txBox="1"/>
          <p:nvPr>
            <p:ph idx="10" type="dt"/>
          </p:nvPr>
        </p:nvSpPr>
        <p:spPr>
          <a:xfrm>
            <a:off x="838200" y="6356350"/>
            <a:ext cx="2743200" cy="365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14"/>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115"/>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 name="Google Shape;34;p115"/>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0"/>
              </a:spcBef>
              <a:spcAft>
                <a:spcPts val="0"/>
              </a:spcAft>
              <a:buClr>
                <a:schemeClr val="dk1"/>
              </a:buClr>
              <a:buSzPts val="1400"/>
              <a:buChar char="○"/>
              <a:defRPr/>
            </a:lvl2pPr>
            <a:lvl3pPr indent="-317500" lvl="2" marL="1371600" algn="l">
              <a:lnSpc>
                <a:spcPct val="90000"/>
              </a:lnSpc>
              <a:spcBef>
                <a:spcPts val="0"/>
              </a:spcBef>
              <a:spcAft>
                <a:spcPts val="0"/>
              </a:spcAft>
              <a:buClr>
                <a:schemeClr val="dk1"/>
              </a:buClr>
              <a:buSzPts val="1400"/>
              <a:buChar char="■"/>
              <a:defRPr/>
            </a:lvl3pPr>
            <a:lvl4pPr indent="-317500" lvl="3" marL="1828800" algn="l">
              <a:lnSpc>
                <a:spcPct val="90000"/>
              </a:lnSpc>
              <a:spcBef>
                <a:spcPts val="0"/>
              </a:spcBef>
              <a:spcAft>
                <a:spcPts val="0"/>
              </a:spcAft>
              <a:buClr>
                <a:schemeClr val="dk1"/>
              </a:buClr>
              <a:buSzPts val="1400"/>
              <a:buChar char="●"/>
              <a:defRPr/>
            </a:lvl4pPr>
            <a:lvl5pPr indent="-317500" lvl="4" marL="2286000" algn="l">
              <a:lnSpc>
                <a:spcPct val="90000"/>
              </a:lnSpc>
              <a:spcBef>
                <a:spcPts val="0"/>
              </a:spcBef>
              <a:spcAft>
                <a:spcPts val="0"/>
              </a:spcAft>
              <a:buClr>
                <a:schemeClr val="dk1"/>
              </a:buClr>
              <a:buSzPts val="1400"/>
              <a:buChar char="○"/>
              <a:defRPr/>
            </a:lvl5pPr>
            <a:lvl6pPr indent="-317500" lvl="5" marL="2743200" algn="l">
              <a:lnSpc>
                <a:spcPct val="90000"/>
              </a:lnSpc>
              <a:spcBef>
                <a:spcPts val="0"/>
              </a:spcBef>
              <a:spcAft>
                <a:spcPts val="0"/>
              </a:spcAft>
              <a:buClr>
                <a:schemeClr val="dk1"/>
              </a:buClr>
              <a:buSzPts val="1400"/>
              <a:buChar char="■"/>
              <a:defRPr/>
            </a:lvl6pPr>
            <a:lvl7pPr indent="-317500" lvl="6" marL="3200400" algn="l">
              <a:lnSpc>
                <a:spcPct val="90000"/>
              </a:lnSpc>
              <a:spcBef>
                <a:spcPts val="0"/>
              </a:spcBef>
              <a:spcAft>
                <a:spcPts val="0"/>
              </a:spcAft>
              <a:buClr>
                <a:schemeClr val="dk1"/>
              </a:buClr>
              <a:buSzPts val="1400"/>
              <a:buChar char="●"/>
              <a:defRPr/>
            </a:lvl7pPr>
            <a:lvl8pPr indent="-317500" lvl="7" marL="3657600" algn="l">
              <a:lnSpc>
                <a:spcPct val="90000"/>
              </a:lnSpc>
              <a:spcBef>
                <a:spcPts val="0"/>
              </a:spcBef>
              <a:spcAft>
                <a:spcPts val="0"/>
              </a:spcAft>
              <a:buClr>
                <a:schemeClr val="dk1"/>
              </a:buClr>
              <a:buSzPts val="1400"/>
              <a:buChar char="○"/>
              <a:defRPr/>
            </a:lvl8pPr>
            <a:lvl9pPr indent="-317500" lvl="8" marL="4114800" algn="l">
              <a:lnSpc>
                <a:spcPct val="90000"/>
              </a:lnSpc>
              <a:spcBef>
                <a:spcPts val="0"/>
              </a:spcBef>
              <a:spcAft>
                <a:spcPts val="0"/>
              </a:spcAft>
              <a:buClr>
                <a:schemeClr val="dk1"/>
              </a:buClr>
              <a:buSzPts val="1400"/>
              <a:buChar char="■"/>
              <a:defRPr/>
            </a:lvl9pPr>
          </a:lstStyle>
          <a:p/>
        </p:txBody>
      </p:sp>
      <p:sp>
        <p:nvSpPr>
          <p:cNvPr id="35" name="Google Shape;35;p115"/>
          <p:cNvSpPr txBox="1"/>
          <p:nvPr>
            <p:ph idx="12" type="sldNum"/>
          </p:nvPr>
        </p:nvSpPr>
        <p:spPr>
          <a:xfrm>
            <a:off x="11296611" y="6217623"/>
            <a:ext cx="731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6" name="Shape 36"/>
        <p:cNvGrpSpPr/>
        <p:nvPr/>
      </p:nvGrpSpPr>
      <p:grpSpPr>
        <a:xfrm>
          <a:off x="0" y="0"/>
          <a:ext cx="0" cy="0"/>
          <a:chOff x="0" y="0"/>
          <a:chExt cx="0" cy="0"/>
        </a:xfrm>
      </p:grpSpPr>
      <p:sp>
        <p:nvSpPr>
          <p:cNvPr id="37" name="Google Shape;37;p11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1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1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2" name="Shape 42"/>
        <p:cNvGrpSpPr/>
        <p:nvPr/>
      </p:nvGrpSpPr>
      <p:grpSpPr>
        <a:xfrm>
          <a:off x="0" y="0"/>
          <a:ext cx="0" cy="0"/>
          <a:chOff x="0" y="0"/>
          <a:chExt cx="0" cy="0"/>
        </a:xfrm>
      </p:grpSpPr>
      <p:sp>
        <p:nvSpPr>
          <p:cNvPr id="43" name="Google Shape;43;p1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118"/>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 name="Google Shape;48;p118"/>
          <p:cNvSpPr txBox="1"/>
          <p:nvPr>
            <p:ph idx="1" type="body"/>
          </p:nvPr>
        </p:nvSpPr>
        <p:spPr>
          <a:xfrm>
            <a:off x="415600" y="1536633"/>
            <a:ext cx="53331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90000"/>
              </a:lnSpc>
              <a:spcBef>
                <a:spcPts val="0"/>
              </a:spcBef>
              <a:spcAft>
                <a:spcPts val="0"/>
              </a:spcAft>
              <a:buClr>
                <a:schemeClr val="dk1"/>
              </a:buClr>
              <a:buSzPts val="1400"/>
              <a:buChar char="●"/>
              <a:defRPr sz="1867"/>
            </a:lvl1pPr>
            <a:lvl2pPr indent="-304800" lvl="1" marL="914400" algn="l">
              <a:lnSpc>
                <a:spcPct val="90000"/>
              </a:lnSpc>
              <a:spcBef>
                <a:spcPts val="0"/>
              </a:spcBef>
              <a:spcAft>
                <a:spcPts val="0"/>
              </a:spcAft>
              <a:buClr>
                <a:schemeClr val="dk1"/>
              </a:buClr>
              <a:buSzPts val="1200"/>
              <a:buChar char="○"/>
              <a:defRPr sz="1600"/>
            </a:lvl2pPr>
            <a:lvl3pPr indent="-304800" lvl="2" marL="1371600" algn="l">
              <a:lnSpc>
                <a:spcPct val="90000"/>
              </a:lnSpc>
              <a:spcBef>
                <a:spcPts val="0"/>
              </a:spcBef>
              <a:spcAft>
                <a:spcPts val="0"/>
              </a:spcAft>
              <a:buClr>
                <a:schemeClr val="dk1"/>
              </a:buClr>
              <a:buSzPts val="1200"/>
              <a:buChar char="■"/>
              <a:defRPr sz="1600"/>
            </a:lvl3pPr>
            <a:lvl4pPr indent="-304800" lvl="3" marL="1828800" algn="l">
              <a:lnSpc>
                <a:spcPct val="90000"/>
              </a:lnSpc>
              <a:spcBef>
                <a:spcPts val="0"/>
              </a:spcBef>
              <a:spcAft>
                <a:spcPts val="0"/>
              </a:spcAft>
              <a:buClr>
                <a:schemeClr val="dk1"/>
              </a:buClr>
              <a:buSzPts val="1200"/>
              <a:buChar char="●"/>
              <a:defRPr sz="1600"/>
            </a:lvl4pPr>
            <a:lvl5pPr indent="-304800" lvl="4" marL="2286000" algn="l">
              <a:lnSpc>
                <a:spcPct val="90000"/>
              </a:lnSpc>
              <a:spcBef>
                <a:spcPts val="0"/>
              </a:spcBef>
              <a:spcAft>
                <a:spcPts val="0"/>
              </a:spcAft>
              <a:buClr>
                <a:schemeClr val="dk1"/>
              </a:buClr>
              <a:buSzPts val="1200"/>
              <a:buChar char="○"/>
              <a:defRPr sz="1600"/>
            </a:lvl5pPr>
            <a:lvl6pPr indent="-304800" lvl="5" marL="2743200" algn="l">
              <a:lnSpc>
                <a:spcPct val="90000"/>
              </a:lnSpc>
              <a:spcBef>
                <a:spcPts val="0"/>
              </a:spcBef>
              <a:spcAft>
                <a:spcPts val="0"/>
              </a:spcAft>
              <a:buClr>
                <a:schemeClr val="dk1"/>
              </a:buClr>
              <a:buSzPts val="1200"/>
              <a:buChar char="■"/>
              <a:defRPr sz="1600"/>
            </a:lvl6pPr>
            <a:lvl7pPr indent="-304800" lvl="6" marL="3200400" algn="l">
              <a:lnSpc>
                <a:spcPct val="90000"/>
              </a:lnSpc>
              <a:spcBef>
                <a:spcPts val="0"/>
              </a:spcBef>
              <a:spcAft>
                <a:spcPts val="0"/>
              </a:spcAft>
              <a:buClr>
                <a:schemeClr val="dk1"/>
              </a:buClr>
              <a:buSzPts val="1200"/>
              <a:buChar char="●"/>
              <a:defRPr sz="1600"/>
            </a:lvl7pPr>
            <a:lvl8pPr indent="-304800" lvl="7" marL="3657600" algn="l">
              <a:lnSpc>
                <a:spcPct val="90000"/>
              </a:lnSpc>
              <a:spcBef>
                <a:spcPts val="0"/>
              </a:spcBef>
              <a:spcAft>
                <a:spcPts val="0"/>
              </a:spcAft>
              <a:buClr>
                <a:schemeClr val="dk1"/>
              </a:buClr>
              <a:buSzPts val="1200"/>
              <a:buChar char="○"/>
              <a:defRPr sz="1600"/>
            </a:lvl8pPr>
            <a:lvl9pPr indent="-304800" lvl="8" marL="4114800" algn="l">
              <a:lnSpc>
                <a:spcPct val="90000"/>
              </a:lnSpc>
              <a:spcBef>
                <a:spcPts val="0"/>
              </a:spcBef>
              <a:spcAft>
                <a:spcPts val="0"/>
              </a:spcAft>
              <a:buClr>
                <a:schemeClr val="dk1"/>
              </a:buClr>
              <a:buSzPts val="1200"/>
              <a:buChar char="■"/>
              <a:defRPr sz="1600"/>
            </a:lvl9pPr>
          </a:lstStyle>
          <a:p/>
        </p:txBody>
      </p:sp>
      <p:sp>
        <p:nvSpPr>
          <p:cNvPr id="49" name="Google Shape;49;p118"/>
          <p:cNvSpPr txBox="1"/>
          <p:nvPr>
            <p:ph idx="2" type="body"/>
          </p:nvPr>
        </p:nvSpPr>
        <p:spPr>
          <a:xfrm>
            <a:off x="6443200" y="1536633"/>
            <a:ext cx="53331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90000"/>
              </a:lnSpc>
              <a:spcBef>
                <a:spcPts val="0"/>
              </a:spcBef>
              <a:spcAft>
                <a:spcPts val="0"/>
              </a:spcAft>
              <a:buClr>
                <a:schemeClr val="dk1"/>
              </a:buClr>
              <a:buSzPts val="1400"/>
              <a:buChar char="●"/>
              <a:defRPr sz="1867"/>
            </a:lvl1pPr>
            <a:lvl2pPr indent="-304800" lvl="1" marL="914400" algn="l">
              <a:lnSpc>
                <a:spcPct val="90000"/>
              </a:lnSpc>
              <a:spcBef>
                <a:spcPts val="0"/>
              </a:spcBef>
              <a:spcAft>
                <a:spcPts val="0"/>
              </a:spcAft>
              <a:buClr>
                <a:schemeClr val="dk1"/>
              </a:buClr>
              <a:buSzPts val="1200"/>
              <a:buChar char="○"/>
              <a:defRPr sz="1600"/>
            </a:lvl2pPr>
            <a:lvl3pPr indent="-304800" lvl="2" marL="1371600" algn="l">
              <a:lnSpc>
                <a:spcPct val="90000"/>
              </a:lnSpc>
              <a:spcBef>
                <a:spcPts val="0"/>
              </a:spcBef>
              <a:spcAft>
                <a:spcPts val="0"/>
              </a:spcAft>
              <a:buClr>
                <a:schemeClr val="dk1"/>
              </a:buClr>
              <a:buSzPts val="1200"/>
              <a:buChar char="■"/>
              <a:defRPr sz="1600"/>
            </a:lvl3pPr>
            <a:lvl4pPr indent="-304800" lvl="3" marL="1828800" algn="l">
              <a:lnSpc>
                <a:spcPct val="90000"/>
              </a:lnSpc>
              <a:spcBef>
                <a:spcPts val="0"/>
              </a:spcBef>
              <a:spcAft>
                <a:spcPts val="0"/>
              </a:spcAft>
              <a:buClr>
                <a:schemeClr val="dk1"/>
              </a:buClr>
              <a:buSzPts val="1200"/>
              <a:buChar char="●"/>
              <a:defRPr sz="1600"/>
            </a:lvl4pPr>
            <a:lvl5pPr indent="-304800" lvl="4" marL="2286000" algn="l">
              <a:lnSpc>
                <a:spcPct val="90000"/>
              </a:lnSpc>
              <a:spcBef>
                <a:spcPts val="0"/>
              </a:spcBef>
              <a:spcAft>
                <a:spcPts val="0"/>
              </a:spcAft>
              <a:buClr>
                <a:schemeClr val="dk1"/>
              </a:buClr>
              <a:buSzPts val="1200"/>
              <a:buChar char="○"/>
              <a:defRPr sz="1600"/>
            </a:lvl5pPr>
            <a:lvl6pPr indent="-304800" lvl="5" marL="2743200" algn="l">
              <a:lnSpc>
                <a:spcPct val="90000"/>
              </a:lnSpc>
              <a:spcBef>
                <a:spcPts val="0"/>
              </a:spcBef>
              <a:spcAft>
                <a:spcPts val="0"/>
              </a:spcAft>
              <a:buClr>
                <a:schemeClr val="dk1"/>
              </a:buClr>
              <a:buSzPts val="1200"/>
              <a:buChar char="■"/>
              <a:defRPr sz="1600"/>
            </a:lvl6pPr>
            <a:lvl7pPr indent="-304800" lvl="6" marL="3200400" algn="l">
              <a:lnSpc>
                <a:spcPct val="90000"/>
              </a:lnSpc>
              <a:spcBef>
                <a:spcPts val="0"/>
              </a:spcBef>
              <a:spcAft>
                <a:spcPts val="0"/>
              </a:spcAft>
              <a:buClr>
                <a:schemeClr val="dk1"/>
              </a:buClr>
              <a:buSzPts val="1200"/>
              <a:buChar char="●"/>
              <a:defRPr sz="1600"/>
            </a:lvl7pPr>
            <a:lvl8pPr indent="-304800" lvl="7" marL="3657600" algn="l">
              <a:lnSpc>
                <a:spcPct val="90000"/>
              </a:lnSpc>
              <a:spcBef>
                <a:spcPts val="0"/>
              </a:spcBef>
              <a:spcAft>
                <a:spcPts val="0"/>
              </a:spcAft>
              <a:buClr>
                <a:schemeClr val="dk1"/>
              </a:buClr>
              <a:buSzPts val="1200"/>
              <a:buChar char="○"/>
              <a:defRPr sz="1600"/>
            </a:lvl8pPr>
            <a:lvl9pPr indent="-304800" lvl="8" marL="4114800" algn="l">
              <a:lnSpc>
                <a:spcPct val="90000"/>
              </a:lnSpc>
              <a:spcBef>
                <a:spcPts val="0"/>
              </a:spcBef>
              <a:spcAft>
                <a:spcPts val="0"/>
              </a:spcAft>
              <a:buClr>
                <a:schemeClr val="dk1"/>
              </a:buClr>
              <a:buSzPts val="1200"/>
              <a:buChar char="■"/>
              <a:defRPr sz="1600"/>
            </a:lvl9pPr>
          </a:lstStyle>
          <a:p/>
        </p:txBody>
      </p:sp>
      <p:sp>
        <p:nvSpPr>
          <p:cNvPr id="50" name="Google Shape;50;p118"/>
          <p:cNvSpPr txBox="1"/>
          <p:nvPr>
            <p:ph idx="12" type="sldNum"/>
          </p:nvPr>
        </p:nvSpPr>
        <p:spPr>
          <a:xfrm>
            <a:off x="11296611" y="6217623"/>
            <a:ext cx="731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119"/>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19"/>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4" name="Google Shape;54;p1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 name="Shape 57"/>
        <p:cNvGrpSpPr/>
        <p:nvPr/>
      </p:nvGrpSpPr>
      <p:grpSpPr>
        <a:xfrm>
          <a:off x="0" y="0"/>
          <a:ext cx="0" cy="0"/>
          <a:chOff x="0" y="0"/>
          <a:chExt cx="0" cy="0"/>
        </a:xfrm>
      </p:grpSpPr>
      <p:sp>
        <p:nvSpPr>
          <p:cNvPr id="58" name="Google Shape;58;p1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20"/>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20"/>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1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1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hyperlink" Target="https://www.teachmeaudio.com/recording/microphones/responses-measurements#frequency" TargetMode="External"/><Relationship Id="rId4" Type="http://schemas.openxmlformats.org/officeDocument/2006/relationships/hyperlink" Target="https://www.teachmeaudio.com/recording/microphones/responses-measurements#transient" TargetMode="External"/><Relationship Id="rId5" Type="http://schemas.openxmlformats.org/officeDocument/2006/relationships/hyperlink" Target="https://www.teachmeaudio.com/recording/microphones/responses-measurements#self" TargetMode="External"/><Relationship Id="rId6" Type="http://schemas.openxmlformats.org/officeDocument/2006/relationships/hyperlink" Target="https://www.teachmeaudio.com/recording/microphones/responses-measurements#maximum" TargetMode="External"/><Relationship Id="rId7" Type="http://schemas.openxmlformats.org/officeDocument/2006/relationships/hyperlink" Target="https://www.teachmeaudio.com/recording/microphones/responses-measurements#dynamic"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9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91.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9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hyperlink" Target="https://www.youtube.com/watch?v=vf2lW4LkmMQ" TargetMode="External"/><Relationship Id="rId4" Type="http://schemas.openxmlformats.org/officeDocument/2006/relationships/hyperlink" Target="https://www.youtube.com/watch?v=JNQAH3VMFTU"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www.youtube.com/watch?v=zyJZJu_1lgE%20%20%20%20%20%20%20%20%20%20-LVDT" TargetMode="External"/><Relationship Id="rId4" Type="http://schemas.openxmlformats.org/officeDocument/2006/relationships/hyperlink" Target="https://www.youtube.com/watch?v=N20lO9cWL9w" TargetMode="External"/><Relationship Id="rId5" Type="http://schemas.openxmlformats.org/officeDocument/2006/relationships/hyperlink" Target="https://www.youtube.com/watch?v=s2o600RiEGU"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7.png"/><Relationship Id="rId6" Type="http://schemas.openxmlformats.org/officeDocument/2006/relationships/image" Target="../media/image2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36.png"/><Relationship Id="rId13" Type="http://schemas.openxmlformats.org/officeDocument/2006/relationships/image" Target="../media/image38.jpg"/><Relationship Id="rId12" Type="http://schemas.openxmlformats.org/officeDocument/2006/relationships/image" Target="../media/image35.png"/><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9.jpg"/><Relationship Id="rId4" Type="http://schemas.openxmlformats.org/officeDocument/2006/relationships/image" Target="../media/image28.png"/><Relationship Id="rId9"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31.png"/><Relationship Id="rId7" Type="http://schemas.openxmlformats.org/officeDocument/2006/relationships/image" Target="../media/image30.png"/><Relationship Id="rId8"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image" Target="../media/image4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hyperlink" Target="https://www.youtube.com/watch?v=R9CAmjVK3SI"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hyperlink" Target="https://www.youtube.com/watch?v=QItuf6lNvmI" TargetMode="External"/><Relationship Id="rId4" Type="http://schemas.openxmlformats.org/officeDocument/2006/relationships/hyperlink" Target="https://www.youtube.com/watch?v=cFvh7qM6LdA"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hyperlink" Target="https://en.wikipedia.org/wiki/Water" TargetMode="External"/><Relationship Id="rId4" Type="http://schemas.openxmlformats.org/officeDocument/2006/relationships/hyperlink" Target="https://en.wikipedia.org/wiki/Soil" TargetMode="External"/><Relationship Id="rId5" Type="http://schemas.openxmlformats.org/officeDocument/2006/relationships/hyperlink" Target="https://en.wikipedia.org/wiki/Irrigation_schedulin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54.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hyperlink" Target="https://www.youtube.com/watch?v=KGhFYSk4zJI"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6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65.png"/><Relationship Id="rId4" Type="http://schemas.openxmlformats.org/officeDocument/2006/relationships/image" Target="../media/image67.png"/><Relationship Id="rId5"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hyperlink" Target="https://www.youtube.com/watch?v=P33-CQlwKLQ"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hyperlink" Target="https://www.slideshare.net/iamaproudindian/44-azeem" TargetMode="External"/><Relationship Id="rId4" Type="http://schemas.openxmlformats.org/officeDocument/2006/relationships/hyperlink" Target="https://www.teachengineering.org/activities/view/uoh_piezo_lesson01_activity1"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69.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7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7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7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7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7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7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7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8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79.png"/><Relationship Id="rId4" Type="http://schemas.openxmlformats.org/officeDocument/2006/relationships/image" Target="../media/image78.png"/><Relationship Id="rId5" Type="http://schemas.openxmlformats.org/officeDocument/2006/relationships/image" Target="../media/image80.png"/><Relationship Id="rId6" Type="http://schemas.openxmlformats.org/officeDocument/2006/relationships/image" Target="../media/image8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84.png"/><Relationship Id="rId4" Type="http://schemas.openxmlformats.org/officeDocument/2006/relationships/image" Target="../media/image81.png"/><Relationship Id="rId5"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8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8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8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hyperlink" Target="https://www.youtube.com/watch?v=vf2lW4LkmMQ" TargetMode="External"/><Relationship Id="rId4" Type="http://schemas.openxmlformats.org/officeDocument/2006/relationships/hyperlink" Target="https://www.youtube.com/watch?v=JNQAH3VMFTU"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8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hyperlink" Target="https://www.youtube.com/watch?v=ekIYaHgzt5c" TargetMode="External"/><Relationship Id="rId4" Type="http://schemas.openxmlformats.org/officeDocument/2006/relationships/image" Target="../media/image9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9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
          <p:cNvSpPr txBox="1"/>
          <p:nvPr>
            <p:ph type="ctrTitle"/>
          </p:nvPr>
        </p:nvSpPr>
        <p:spPr>
          <a:xfrm>
            <a:off x="2452193" y="3273120"/>
            <a:ext cx="8106000" cy="2043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1E4E79"/>
              </a:buClr>
              <a:buSzPct val="100000"/>
              <a:buFont typeface="Times New Roman"/>
              <a:buNone/>
            </a:pPr>
            <a:br>
              <a:rPr lang="en-US" sz="2912">
                <a:solidFill>
                  <a:srgbClr val="1E4E79"/>
                </a:solidFill>
                <a:latin typeface="Times New Roman"/>
                <a:ea typeface="Times New Roman"/>
                <a:cs typeface="Times New Roman"/>
                <a:sym typeface="Times New Roman"/>
              </a:rPr>
            </a:br>
            <a:br>
              <a:rPr lang="en-US" sz="2912">
                <a:solidFill>
                  <a:srgbClr val="1E4E79"/>
                </a:solidFill>
                <a:latin typeface="Times New Roman"/>
                <a:ea typeface="Times New Roman"/>
                <a:cs typeface="Times New Roman"/>
                <a:sym typeface="Times New Roman"/>
              </a:rPr>
            </a:br>
            <a:br>
              <a:rPr lang="en-US" sz="2912">
                <a:solidFill>
                  <a:srgbClr val="1E4E79"/>
                </a:solidFill>
                <a:latin typeface="Times New Roman"/>
                <a:ea typeface="Times New Roman"/>
                <a:cs typeface="Times New Roman"/>
                <a:sym typeface="Times New Roman"/>
              </a:rPr>
            </a:br>
            <a:br>
              <a:rPr lang="en-US" sz="2912">
                <a:solidFill>
                  <a:srgbClr val="1E4E79"/>
                </a:solidFill>
                <a:latin typeface="Times New Roman"/>
                <a:ea typeface="Times New Roman"/>
                <a:cs typeface="Times New Roman"/>
                <a:sym typeface="Times New Roman"/>
              </a:rPr>
            </a:br>
            <a:br>
              <a:rPr lang="en-US" sz="2912">
                <a:solidFill>
                  <a:srgbClr val="1E4E79"/>
                </a:solidFill>
                <a:latin typeface="Times New Roman"/>
                <a:ea typeface="Times New Roman"/>
                <a:cs typeface="Times New Roman"/>
                <a:sym typeface="Times New Roman"/>
              </a:rPr>
            </a:br>
            <a:br>
              <a:rPr lang="en-US" sz="2912">
                <a:solidFill>
                  <a:srgbClr val="1E4E79"/>
                </a:solidFill>
                <a:latin typeface="Times New Roman"/>
                <a:ea typeface="Times New Roman"/>
                <a:cs typeface="Times New Roman"/>
                <a:sym typeface="Times New Roman"/>
              </a:rPr>
            </a:br>
            <a:br>
              <a:rPr lang="en-US" sz="2912">
                <a:solidFill>
                  <a:srgbClr val="1E4E79"/>
                </a:solidFill>
                <a:latin typeface="Times New Roman"/>
                <a:ea typeface="Times New Roman"/>
                <a:cs typeface="Times New Roman"/>
                <a:sym typeface="Times New Roman"/>
              </a:rPr>
            </a:br>
            <a:br>
              <a:rPr lang="en-US" sz="2912">
                <a:solidFill>
                  <a:srgbClr val="1E4E79"/>
                </a:solidFill>
                <a:latin typeface="Times New Roman"/>
                <a:ea typeface="Times New Roman"/>
                <a:cs typeface="Times New Roman"/>
                <a:sym typeface="Times New Roman"/>
              </a:rPr>
            </a:br>
            <a:r>
              <a:rPr lang="en-US" sz="2912">
                <a:solidFill>
                  <a:srgbClr val="1E4E79"/>
                </a:solidFill>
                <a:latin typeface="Times New Roman"/>
                <a:ea typeface="Times New Roman"/>
                <a:cs typeface="Times New Roman"/>
                <a:sym typeface="Times New Roman"/>
              </a:rPr>
              <a:t> </a:t>
            </a:r>
            <a:br>
              <a:rPr lang="en-US" sz="2912">
                <a:solidFill>
                  <a:srgbClr val="1E4E79"/>
                </a:solidFill>
                <a:latin typeface="Times New Roman"/>
                <a:ea typeface="Times New Roman"/>
                <a:cs typeface="Times New Roman"/>
                <a:sym typeface="Times New Roman"/>
              </a:rPr>
            </a:br>
            <a:r>
              <a:rPr lang="en-US" sz="2912">
                <a:solidFill>
                  <a:srgbClr val="1E4E79"/>
                </a:solidFill>
                <a:latin typeface="Times New Roman"/>
                <a:ea typeface="Times New Roman"/>
                <a:cs typeface="Times New Roman"/>
                <a:sym typeface="Times New Roman"/>
              </a:rPr>
              <a:t>18ECO133T</a:t>
            </a:r>
            <a:br>
              <a:rPr lang="en-US" sz="2912">
                <a:solidFill>
                  <a:srgbClr val="1E4E79"/>
                </a:solidFill>
                <a:latin typeface="Times New Roman"/>
                <a:ea typeface="Times New Roman"/>
                <a:cs typeface="Times New Roman"/>
                <a:sym typeface="Times New Roman"/>
              </a:rPr>
            </a:br>
            <a:r>
              <a:rPr lang="en-US" sz="5912">
                <a:solidFill>
                  <a:srgbClr val="1E4E79"/>
                </a:solidFill>
                <a:latin typeface="Times New Roman"/>
                <a:ea typeface="Times New Roman"/>
                <a:cs typeface="Times New Roman"/>
                <a:sym typeface="Times New Roman"/>
              </a:rPr>
              <a:t>Sensors and Transducers</a:t>
            </a:r>
            <a:br>
              <a:rPr lang="en-US" sz="5912">
                <a:solidFill>
                  <a:srgbClr val="1E4E79"/>
                </a:solidFill>
                <a:latin typeface="Times New Roman"/>
                <a:ea typeface="Times New Roman"/>
                <a:cs typeface="Times New Roman"/>
                <a:sym typeface="Times New Roman"/>
              </a:rPr>
            </a:br>
            <a:r>
              <a:rPr lang="en-US" sz="5912">
                <a:solidFill>
                  <a:srgbClr val="1E4E79"/>
                </a:solidFill>
                <a:latin typeface="Times New Roman"/>
                <a:ea typeface="Times New Roman"/>
                <a:cs typeface="Times New Roman"/>
                <a:sym typeface="Times New Roman"/>
              </a:rPr>
              <a:t>3 Credit Course</a:t>
            </a:r>
            <a:br>
              <a:rPr lang="en-US" sz="2912">
                <a:solidFill>
                  <a:srgbClr val="1E4E79"/>
                </a:solidFill>
                <a:latin typeface="Times New Roman"/>
                <a:ea typeface="Times New Roman"/>
                <a:cs typeface="Times New Roman"/>
                <a:sym typeface="Times New Roman"/>
              </a:rPr>
            </a:br>
            <a:r>
              <a:rPr lang="en-US" sz="2912">
                <a:solidFill>
                  <a:srgbClr val="1E4E79"/>
                </a:solidFill>
                <a:latin typeface="Times New Roman"/>
                <a:ea typeface="Times New Roman"/>
                <a:cs typeface="Times New Roman"/>
                <a:sym typeface="Times New Roman"/>
              </a:rPr>
              <a:t>UNIT II</a:t>
            </a:r>
            <a:br>
              <a:rPr lang="en-US" sz="2912">
                <a:solidFill>
                  <a:srgbClr val="1E4E79"/>
                </a:solidFill>
                <a:latin typeface="Times New Roman"/>
                <a:ea typeface="Times New Roman"/>
                <a:cs typeface="Times New Roman"/>
                <a:sym typeface="Times New Roman"/>
              </a:rPr>
            </a:br>
            <a:endParaRPr sz="2912">
              <a:solidFill>
                <a:srgbClr val="1E4E79"/>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0"/>
          <p:cNvSpPr txBox="1"/>
          <p:nvPr>
            <p:ph idx="1" type="body"/>
          </p:nvPr>
        </p:nvSpPr>
        <p:spPr>
          <a:xfrm>
            <a:off x="415600" y="680400"/>
            <a:ext cx="11360700" cy="4992900"/>
          </a:xfrm>
          <a:prstGeom prst="rect">
            <a:avLst/>
          </a:prstGeom>
          <a:noFill/>
          <a:ln>
            <a:noFill/>
          </a:ln>
        </p:spPr>
        <p:txBody>
          <a:bodyPr anchorCtr="0" anchor="t" bIns="121900" lIns="121900" spcFirstLastPara="1" rIns="121900" wrap="square" tIns="121900">
            <a:normAutofit/>
          </a:bodyPr>
          <a:lstStyle/>
          <a:p>
            <a:pPr indent="0" lvl="0" marL="0" rtl="0" algn="just">
              <a:lnSpc>
                <a:spcPct val="90000"/>
              </a:lnSpc>
              <a:spcBef>
                <a:spcPts val="0"/>
              </a:spcBef>
              <a:spcAft>
                <a:spcPts val="0"/>
              </a:spcAft>
              <a:buClr>
                <a:schemeClr val="dk1"/>
              </a:buClr>
              <a:buSzPts val="1800"/>
              <a:buNone/>
            </a:pPr>
            <a:r>
              <a:rPr b="1" lang="en-US">
                <a:latin typeface="Times New Roman"/>
                <a:ea typeface="Times New Roman"/>
                <a:cs typeface="Times New Roman"/>
                <a:sym typeface="Times New Roman"/>
              </a:rPr>
              <a:t>Reluctance</a:t>
            </a:r>
            <a:r>
              <a:rPr lang="en-US">
                <a:latin typeface="Times New Roman"/>
                <a:ea typeface="Times New Roman"/>
                <a:cs typeface="Times New Roman"/>
                <a:sym typeface="Times New Roman"/>
              </a:rPr>
              <a:t>-the opposition offered in a magnetic circuit to magnetic flux</a:t>
            </a:r>
            <a:endParaRPr>
              <a:latin typeface="Times New Roman"/>
              <a:ea typeface="Times New Roman"/>
              <a:cs typeface="Times New Roman"/>
              <a:sym typeface="Times New Roman"/>
            </a:endParaRPr>
          </a:p>
          <a:p>
            <a:pPr indent="0" lvl="0" marL="0" rtl="0" algn="just">
              <a:lnSpc>
                <a:spcPct val="90000"/>
              </a:lnSpc>
              <a:spcBef>
                <a:spcPts val="1600"/>
              </a:spcBef>
              <a:spcAft>
                <a:spcPts val="0"/>
              </a:spcAft>
              <a:buClr>
                <a:schemeClr val="dk1"/>
              </a:buClr>
              <a:buSzPts val="1800"/>
              <a:buNone/>
            </a:pPr>
            <a:r>
              <a:rPr b="1" lang="en-US">
                <a:latin typeface="Times New Roman"/>
                <a:ea typeface="Times New Roman"/>
                <a:cs typeface="Times New Roman"/>
                <a:sym typeface="Times New Roman"/>
              </a:rPr>
              <a:t>Mutual Inductance</a:t>
            </a:r>
            <a:r>
              <a:rPr lang="en-US">
                <a:latin typeface="Times New Roman"/>
                <a:ea typeface="Times New Roman"/>
                <a:cs typeface="Times New Roman"/>
                <a:sym typeface="Times New Roman"/>
              </a:rPr>
              <a:t>-When two coils are brought in proximity with each other the magnetic field in one of the coils tend to link with the other. This further leads to the generation of voltage in the second coil. This property of a coil which affects or changes the current and voltage in a secondary coil is called Mutual Inductance</a:t>
            </a:r>
            <a:endParaRPr>
              <a:latin typeface="Times New Roman"/>
              <a:ea typeface="Times New Roman"/>
              <a:cs typeface="Times New Roman"/>
              <a:sym typeface="Times New Roman"/>
            </a:endParaRPr>
          </a:p>
          <a:p>
            <a:pPr indent="0" lvl="0" marL="0" rtl="0" algn="just">
              <a:lnSpc>
                <a:spcPct val="90000"/>
              </a:lnSpc>
              <a:spcBef>
                <a:spcPts val="1600"/>
              </a:spcBef>
              <a:spcAft>
                <a:spcPts val="1600"/>
              </a:spcAft>
              <a:buClr>
                <a:schemeClr val="dk1"/>
              </a:buClr>
              <a:buSzPts val="1800"/>
              <a:buNone/>
            </a:pPr>
            <a:r>
              <a:rPr b="1" lang="en-US">
                <a:latin typeface="Times New Roman"/>
                <a:ea typeface="Times New Roman"/>
                <a:cs typeface="Times New Roman"/>
                <a:sym typeface="Times New Roman"/>
              </a:rPr>
              <a:t>Eddy currents</a:t>
            </a:r>
            <a:r>
              <a:rPr lang="en-US">
                <a:latin typeface="Times New Roman"/>
                <a:ea typeface="Times New Roman"/>
                <a:cs typeface="Times New Roman"/>
                <a:sym typeface="Times New Roman"/>
              </a:rPr>
              <a:t> - are loops of electrical current induced within conductors by a changing magnetic field in the conductor according to Faraday's law of induction</a:t>
            </a:r>
            <a:endParaRPr>
              <a:latin typeface="Times New Roman"/>
              <a:ea typeface="Times New Roman"/>
              <a:cs typeface="Times New Roman"/>
              <a:sym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00"/>
          <p:cNvSpPr txBox="1"/>
          <p:nvPr>
            <p:ph idx="1" type="body"/>
          </p:nvPr>
        </p:nvSpPr>
        <p:spPr>
          <a:xfrm>
            <a:off x="838200" y="562708"/>
            <a:ext cx="10515600" cy="56142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In both cases, it is vital that the stored charge doesn't leak away, so the audio output circuitry has to present an extremely high impedance. </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Thus all capacitor microphones incorporate a suitable </a:t>
            </a:r>
            <a:r>
              <a:rPr lang="en-US">
                <a:solidFill>
                  <a:srgbClr val="FF0000"/>
                </a:solidFill>
                <a:latin typeface="Times New Roman"/>
                <a:ea typeface="Times New Roman"/>
                <a:cs typeface="Times New Roman"/>
                <a:sym typeface="Times New Roman"/>
              </a:rPr>
              <a:t>impedance-matching preamplifier </a:t>
            </a:r>
            <a:r>
              <a:rPr lang="en-US">
                <a:latin typeface="Times New Roman"/>
                <a:ea typeface="Times New Roman"/>
                <a:cs typeface="Times New Roman"/>
                <a:sym typeface="Times New Roman"/>
              </a:rPr>
              <a:t>very close to the capsule, based either on solid-state FETs or valves. </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aim is to present an extremely </a:t>
            </a:r>
            <a:r>
              <a:rPr lang="en-US">
                <a:solidFill>
                  <a:srgbClr val="FF0000"/>
                </a:solidFill>
                <a:latin typeface="Times New Roman"/>
                <a:ea typeface="Times New Roman"/>
                <a:cs typeface="Times New Roman"/>
                <a:sym typeface="Times New Roman"/>
              </a:rPr>
              <a:t>high input impedance to the capsule</a:t>
            </a:r>
            <a:r>
              <a:rPr lang="en-US">
                <a:latin typeface="Times New Roman"/>
                <a:ea typeface="Times New Roman"/>
                <a:cs typeface="Times New Roman"/>
                <a:sym typeface="Times New Roman"/>
              </a:rPr>
              <a:t>, but a very </a:t>
            </a:r>
            <a:r>
              <a:rPr lang="en-US">
                <a:solidFill>
                  <a:srgbClr val="FF0000"/>
                </a:solidFill>
                <a:latin typeface="Times New Roman"/>
                <a:ea typeface="Times New Roman"/>
                <a:cs typeface="Times New Roman"/>
                <a:sym typeface="Times New Roman"/>
              </a:rPr>
              <a:t>low output impedance to the microphone cable</a:t>
            </a:r>
            <a:r>
              <a:rPr lang="en-US">
                <a:latin typeface="Times New Roman"/>
                <a:ea typeface="Times New Roman"/>
                <a:cs typeface="Times New Roman"/>
                <a:sym typeface="Times New Roman"/>
              </a:rPr>
              <a:t>.</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Regardless of the way in which the stored charge is generated, both kinds of capacitor microphone obviously require power for the internal impedance-matching preamp. </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This is usually obtained from </a:t>
            </a:r>
            <a:r>
              <a:rPr lang="en-US">
                <a:solidFill>
                  <a:srgbClr val="FF0000"/>
                </a:solidFill>
                <a:latin typeface="Times New Roman"/>
                <a:ea typeface="Times New Roman"/>
                <a:cs typeface="Times New Roman"/>
                <a:sym typeface="Times New Roman"/>
              </a:rPr>
              <a:t>phantom power </a:t>
            </a:r>
            <a:r>
              <a:rPr lang="en-US">
                <a:latin typeface="Times New Roman"/>
                <a:ea typeface="Times New Roman"/>
                <a:cs typeface="Times New Roman"/>
                <a:sym typeface="Times New Roman"/>
              </a:rPr>
              <a:t>again, but some mics can be operated from an </a:t>
            </a:r>
            <a:r>
              <a:rPr lang="en-US">
                <a:solidFill>
                  <a:srgbClr val="FF0000"/>
                </a:solidFill>
                <a:latin typeface="Times New Roman"/>
                <a:ea typeface="Times New Roman"/>
                <a:cs typeface="Times New Roman"/>
                <a:sym typeface="Times New Roman"/>
              </a:rPr>
              <a:t>internal battery instead</a:t>
            </a:r>
            <a:r>
              <a:rPr lang="en-US">
                <a:latin typeface="Times New Roman"/>
                <a:ea typeface="Times New Roman"/>
                <a:cs typeface="Times New Roman"/>
                <a:sym typeface="Times New Roman"/>
              </a:rPr>
              <a:t>, and </a:t>
            </a:r>
            <a:r>
              <a:rPr lang="en-US">
                <a:solidFill>
                  <a:srgbClr val="FF0000"/>
                </a:solidFill>
                <a:latin typeface="Times New Roman"/>
                <a:ea typeface="Times New Roman"/>
                <a:cs typeface="Times New Roman"/>
                <a:sym typeface="Times New Roman"/>
              </a:rPr>
              <a:t>valve microphones </a:t>
            </a:r>
            <a:r>
              <a:rPr lang="en-US">
                <a:latin typeface="Times New Roman"/>
                <a:ea typeface="Times New Roman"/>
                <a:cs typeface="Times New Roman"/>
                <a:sym typeface="Times New Roman"/>
              </a:rPr>
              <a:t>are usually powered from a dedicated mains </a:t>
            </a:r>
            <a:r>
              <a:rPr lang="en-US">
                <a:solidFill>
                  <a:srgbClr val="FF0000"/>
                </a:solidFill>
                <a:latin typeface="Times New Roman"/>
                <a:ea typeface="Times New Roman"/>
                <a:cs typeface="Times New Roman"/>
                <a:sym typeface="Times New Roman"/>
              </a:rPr>
              <a:t>PSU.</a:t>
            </a:r>
            <a:endParaRPr>
              <a:solidFill>
                <a:srgbClr val="FF0000"/>
              </a:solidFill>
              <a:latin typeface="Times New Roman"/>
              <a:ea typeface="Times New Roman"/>
              <a:cs typeface="Times New Roman"/>
              <a:sym typeface="Times New Roman"/>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01"/>
          <p:cNvSpPr txBox="1"/>
          <p:nvPr>
            <p:ph type="title"/>
          </p:nvPr>
        </p:nvSpPr>
        <p:spPr>
          <a:xfrm>
            <a:off x="838200" y="365125"/>
            <a:ext cx="10515600" cy="761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3200"/>
              <a:buFont typeface="Algerian"/>
              <a:buNone/>
            </a:pPr>
            <a:r>
              <a:rPr b="1" lang="en-US" sz="3200">
                <a:solidFill>
                  <a:srgbClr val="0070C0"/>
                </a:solidFill>
                <a:latin typeface="Algerian"/>
                <a:ea typeface="Algerian"/>
                <a:cs typeface="Algerian"/>
                <a:sym typeface="Algerian"/>
              </a:rPr>
              <a:t>Microphone Responses and Measurements</a:t>
            </a:r>
            <a:endParaRPr/>
          </a:p>
        </p:txBody>
      </p:sp>
      <p:sp>
        <p:nvSpPr>
          <p:cNvPr id="815" name="Google Shape;815;p101"/>
          <p:cNvSpPr txBox="1"/>
          <p:nvPr>
            <p:ph idx="1" type="body"/>
          </p:nvPr>
        </p:nvSpPr>
        <p:spPr>
          <a:xfrm>
            <a:off x="591127" y="1582615"/>
            <a:ext cx="10762800" cy="45942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3200"/>
              <a:buChar char="•"/>
            </a:pPr>
            <a:r>
              <a:rPr lang="en-US" sz="3200">
                <a:latin typeface="Times New Roman"/>
                <a:ea typeface="Times New Roman"/>
                <a:cs typeface="Times New Roman"/>
                <a:sym typeface="Times New Roman"/>
              </a:rPr>
              <a:t>Microphones have various properties that determine how they interact with sound.</a:t>
            </a:r>
            <a:endParaRPr/>
          </a:p>
          <a:p>
            <a:pPr indent="-228600" lvl="0" marL="228600" rtl="0" algn="just">
              <a:lnSpc>
                <a:spcPct val="90000"/>
              </a:lnSpc>
              <a:spcBef>
                <a:spcPts val="1000"/>
              </a:spcBef>
              <a:spcAft>
                <a:spcPts val="0"/>
              </a:spcAft>
              <a:buClr>
                <a:schemeClr val="dk1"/>
              </a:buClr>
              <a:buSzPts val="3200"/>
              <a:buChar char="•"/>
            </a:pPr>
            <a:r>
              <a:rPr lang="en-US" sz="3200">
                <a:latin typeface="Times New Roman"/>
                <a:ea typeface="Times New Roman"/>
                <a:cs typeface="Times New Roman"/>
                <a:sym typeface="Times New Roman"/>
              </a:rPr>
              <a:t>There are five key properties to consider, including:</a:t>
            </a:r>
            <a:endParaRPr/>
          </a:p>
          <a:p>
            <a:pPr indent="-352425" lvl="0" marL="1793875" rtl="0" algn="just">
              <a:lnSpc>
                <a:spcPct val="90000"/>
              </a:lnSpc>
              <a:spcBef>
                <a:spcPts val="1000"/>
              </a:spcBef>
              <a:spcAft>
                <a:spcPts val="0"/>
              </a:spcAft>
              <a:buClr>
                <a:srgbClr val="008000"/>
              </a:buClr>
              <a:buSzPts val="2800"/>
              <a:buFont typeface="Arial"/>
              <a:buChar char="•"/>
            </a:pPr>
            <a:r>
              <a:rPr b="0" i="0" lang="en-US" u="sng">
                <a:solidFill>
                  <a:schemeClr val="hlink"/>
                </a:solidFill>
                <a:latin typeface="Times New Roman"/>
                <a:ea typeface="Times New Roman"/>
                <a:cs typeface="Times New Roman"/>
                <a:sym typeface="Times New Roman"/>
                <a:hlinkClick r:id="rId3"/>
              </a:rPr>
              <a:t>Frequency Response</a:t>
            </a:r>
            <a:endParaRPr b="0" i="0">
              <a:solidFill>
                <a:srgbClr val="666666"/>
              </a:solidFill>
              <a:latin typeface="Times New Roman"/>
              <a:ea typeface="Times New Roman"/>
              <a:cs typeface="Times New Roman"/>
              <a:sym typeface="Times New Roman"/>
            </a:endParaRPr>
          </a:p>
          <a:p>
            <a:pPr indent="-352425" lvl="0" marL="1793875" rtl="0" algn="just">
              <a:lnSpc>
                <a:spcPct val="90000"/>
              </a:lnSpc>
              <a:spcBef>
                <a:spcPts val="1000"/>
              </a:spcBef>
              <a:spcAft>
                <a:spcPts val="0"/>
              </a:spcAft>
              <a:buClr>
                <a:srgbClr val="008000"/>
              </a:buClr>
              <a:buSzPts val="2800"/>
              <a:buFont typeface="Arial"/>
              <a:buChar char="•"/>
            </a:pPr>
            <a:r>
              <a:rPr b="0" i="0" lang="en-US" u="sng">
                <a:solidFill>
                  <a:schemeClr val="hlink"/>
                </a:solidFill>
                <a:latin typeface="Times New Roman"/>
                <a:ea typeface="Times New Roman"/>
                <a:cs typeface="Times New Roman"/>
                <a:sym typeface="Times New Roman"/>
                <a:hlinkClick r:id="rId4"/>
              </a:rPr>
              <a:t>Transient Response</a:t>
            </a:r>
            <a:r>
              <a:rPr b="0" i="0" lang="en-US">
                <a:solidFill>
                  <a:srgbClr val="666666"/>
                </a:solidFill>
                <a:latin typeface="Times New Roman"/>
                <a:ea typeface="Times New Roman"/>
                <a:cs typeface="Times New Roman"/>
                <a:sym typeface="Times New Roman"/>
              </a:rPr>
              <a:t> </a:t>
            </a:r>
            <a:endParaRPr/>
          </a:p>
          <a:p>
            <a:pPr indent="-352425" lvl="0" marL="1793875" rtl="0" algn="just">
              <a:lnSpc>
                <a:spcPct val="90000"/>
              </a:lnSpc>
              <a:spcBef>
                <a:spcPts val="1000"/>
              </a:spcBef>
              <a:spcAft>
                <a:spcPts val="0"/>
              </a:spcAft>
              <a:buClr>
                <a:srgbClr val="008000"/>
              </a:buClr>
              <a:buSzPts val="2800"/>
              <a:buFont typeface="Arial"/>
              <a:buChar char="•"/>
            </a:pPr>
            <a:r>
              <a:rPr b="0" i="0" lang="en-US" u="sng">
                <a:solidFill>
                  <a:schemeClr val="hlink"/>
                </a:solidFill>
                <a:latin typeface="Times New Roman"/>
                <a:ea typeface="Times New Roman"/>
                <a:cs typeface="Times New Roman"/>
                <a:sym typeface="Times New Roman"/>
                <a:hlinkClick r:id="rId5"/>
              </a:rPr>
              <a:t>Self-Noise</a:t>
            </a:r>
            <a:endParaRPr b="0" i="0">
              <a:solidFill>
                <a:srgbClr val="666666"/>
              </a:solidFill>
              <a:latin typeface="Times New Roman"/>
              <a:ea typeface="Times New Roman"/>
              <a:cs typeface="Times New Roman"/>
              <a:sym typeface="Times New Roman"/>
            </a:endParaRPr>
          </a:p>
          <a:p>
            <a:pPr indent="-352425" lvl="0" marL="1793875" rtl="0" algn="just">
              <a:lnSpc>
                <a:spcPct val="90000"/>
              </a:lnSpc>
              <a:spcBef>
                <a:spcPts val="1000"/>
              </a:spcBef>
              <a:spcAft>
                <a:spcPts val="0"/>
              </a:spcAft>
              <a:buClr>
                <a:srgbClr val="008000"/>
              </a:buClr>
              <a:buSzPts val="2800"/>
              <a:buFont typeface="Arial"/>
              <a:buChar char="•"/>
            </a:pPr>
            <a:r>
              <a:rPr b="0" i="0" lang="en-US" u="sng">
                <a:solidFill>
                  <a:schemeClr val="hlink"/>
                </a:solidFill>
                <a:latin typeface="Times New Roman"/>
                <a:ea typeface="Times New Roman"/>
                <a:cs typeface="Times New Roman"/>
                <a:sym typeface="Times New Roman"/>
                <a:hlinkClick r:id="rId6"/>
              </a:rPr>
              <a:t>Maximum Sound Pressure Level</a:t>
            </a:r>
            <a:endParaRPr b="0" i="0">
              <a:solidFill>
                <a:srgbClr val="666666"/>
              </a:solidFill>
              <a:latin typeface="Times New Roman"/>
              <a:ea typeface="Times New Roman"/>
              <a:cs typeface="Times New Roman"/>
              <a:sym typeface="Times New Roman"/>
            </a:endParaRPr>
          </a:p>
          <a:p>
            <a:pPr indent="-352425" lvl="0" marL="1793875" rtl="0" algn="just">
              <a:lnSpc>
                <a:spcPct val="90000"/>
              </a:lnSpc>
              <a:spcBef>
                <a:spcPts val="1000"/>
              </a:spcBef>
              <a:spcAft>
                <a:spcPts val="0"/>
              </a:spcAft>
              <a:buClr>
                <a:srgbClr val="008000"/>
              </a:buClr>
              <a:buSzPts val="2800"/>
              <a:buFont typeface="Arial"/>
              <a:buChar char="•"/>
            </a:pPr>
            <a:r>
              <a:rPr b="0" i="0" lang="en-US" u="sng">
                <a:solidFill>
                  <a:schemeClr val="hlink"/>
                </a:solidFill>
                <a:latin typeface="Times New Roman"/>
                <a:ea typeface="Times New Roman"/>
                <a:cs typeface="Times New Roman"/>
                <a:sym typeface="Times New Roman"/>
                <a:hlinkClick r:id="rId7"/>
              </a:rPr>
              <a:t>Dynamic Range</a:t>
            </a:r>
            <a:endParaRPr b="0" i="0">
              <a:solidFill>
                <a:srgbClr val="666666"/>
              </a:solidFill>
              <a:latin typeface="Times New Roman"/>
              <a:ea typeface="Times New Roman"/>
              <a:cs typeface="Times New Roman"/>
              <a:sym typeface="Times New Roman"/>
            </a:endParaRPr>
          </a:p>
          <a:p>
            <a:pPr indent="-50800" lvl="0" marL="22860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02"/>
          <p:cNvSpPr txBox="1"/>
          <p:nvPr>
            <p:ph type="title"/>
          </p:nvPr>
        </p:nvSpPr>
        <p:spPr>
          <a:xfrm>
            <a:off x="838200" y="365125"/>
            <a:ext cx="10515600" cy="8835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0070C0"/>
              </a:buClr>
              <a:buSzPct val="100000"/>
              <a:buFont typeface="Algerian"/>
              <a:buNone/>
            </a:pPr>
            <a:r>
              <a:rPr b="1" lang="en-US" sz="3200">
                <a:solidFill>
                  <a:srgbClr val="0070C0"/>
                </a:solidFill>
                <a:latin typeface="Algerian"/>
                <a:ea typeface="Algerian"/>
                <a:cs typeface="Algerian"/>
                <a:sym typeface="Algerian"/>
              </a:rPr>
              <a:t>Frequency Response</a:t>
            </a:r>
            <a:br>
              <a:rPr b="0" i="0" lang="en-US">
                <a:solidFill>
                  <a:srgbClr val="666666"/>
                </a:solidFill>
                <a:latin typeface="Orbitron"/>
                <a:ea typeface="Orbitron"/>
                <a:cs typeface="Orbitron"/>
                <a:sym typeface="Orbitron"/>
              </a:rPr>
            </a:br>
            <a:endParaRPr/>
          </a:p>
        </p:txBody>
      </p:sp>
      <p:sp>
        <p:nvSpPr>
          <p:cNvPr id="821" name="Google Shape;821;p102"/>
          <p:cNvSpPr txBox="1"/>
          <p:nvPr>
            <p:ph idx="1" type="body"/>
          </p:nvPr>
        </p:nvSpPr>
        <p:spPr>
          <a:xfrm>
            <a:off x="838200" y="1248508"/>
            <a:ext cx="10515600" cy="4928400"/>
          </a:xfrm>
          <a:prstGeom prst="rect">
            <a:avLst/>
          </a:prstGeom>
          <a:noFill/>
          <a:ln>
            <a:noFill/>
          </a:ln>
        </p:spPr>
        <p:txBody>
          <a:bodyPr anchorCtr="0" anchor="t" bIns="45700" lIns="91425" spcFirstLastPara="1" rIns="91425" wrap="square" tIns="45700">
            <a:normAutofit/>
          </a:bodyPr>
          <a:lstStyle/>
          <a:p>
            <a:pPr indent="-228600" lvl="0" marL="228600" rtl="0" algn="just">
              <a:lnSpc>
                <a:spcPct val="100000"/>
              </a:lnSpc>
              <a:spcBef>
                <a:spcPts val="0"/>
              </a:spcBef>
              <a:spcAft>
                <a:spcPts val="0"/>
              </a:spcAft>
              <a:buClr>
                <a:schemeClr val="dk1"/>
              </a:buClr>
              <a:buSzPts val="3200"/>
              <a:buChar char="•"/>
            </a:pPr>
            <a:r>
              <a:rPr lang="en-US" sz="3200">
                <a:latin typeface="Times New Roman"/>
                <a:ea typeface="Times New Roman"/>
                <a:cs typeface="Times New Roman"/>
                <a:sym typeface="Times New Roman"/>
              </a:rPr>
              <a:t>The </a:t>
            </a:r>
            <a:r>
              <a:rPr lang="en-US" sz="3200">
                <a:solidFill>
                  <a:srgbClr val="FF0000"/>
                </a:solidFill>
                <a:latin typeface="Times New Roman"/>
                <a:ea typeface="Times New Roman"/>
                <a:cs typeface="Times New Roman"/>
                <a:sym typeface="Times New Roman"/>
              </a:rPr>
              <a:t>frequency response </a:t>
            </a:r>
            <a:r>
              <a:rPr lang="en-US" sz="3200">
                <a:latin typeface="Times New Roman"/>
                <a:ea typeface="Times New Roman"/>
                <a:cs typeface="Times New Roman"/>
                <a:sym typeface="Times New Roman"/>
              </a:rPr>
              <a:t>is the output level or sensitivity of a microphone over its operating range from the lowest to highest frequency.</a:t>
            </a:r>
            <a:endParaRPr/>
          </a:p>
          <a:p>
            <a:pPr indent="-228600" lvl="0" marL="228600" rtl="0" algn="just">
              <a:lnSpc>
                <a:spcPct val="100000"/>
              </a:lnSpc>
              <a:spcBef>
                <a:spcPts val="1000"/>
              </a:spcBef>
              <a:spcAft>
                <a:spcPts val="0"/>
              </a:spcAft>
              <a:buClr>
                <a:schemeClr val="dk1"/>
              </a:buClr>
              <a:buSzPts val="3200"/>
              <a:buChar char="•"/>
            </a:pPr>
            <a:r>
              <a:rPr lang="en-US" sz="3200">
                <a:latin typeface="Times New Roman"/>
                <a:ea typeface="Times New Roman"/>
                <a:cs typeface="Times New Roman"/>
                <a:sym typeface="Times New Roman"/>
              </a:rPr>
              <a:t>A </a:t>
            </a:r>
            <a:r>
              <a:rPr lang="en-US" sz="3200">
                <a:solidFill>
                  <a:srgbClr val="FF0000"/>
                </a:solidFill>
                <a:latin typeface="Times New Roman"/>
                <a:ea typeface="Times New Roman"/>
                <a:cs typeface="Times New Roman"/>
                <a:sym typeface="Times New Roman"/>
              </a:rPr>
              <a:t>frequency response curve </a:t>
            </a:r>
            <a:r>
              <a:rPr lang="en-US" sz="3200">
                <a:latin typeface="Times New Roman"/>
                <a:ea typeface="Times New Roman"/>
                <a:cs typeface="Times New Roman"/>
                <a:sym typeface="Times New Roman"/>
              </a:rPr>
              <a:t>is a graphical representation of how a microphone will respond in the </a:t>
            </a:r>
            <a:r>
              <a:rPr lang="en-US" sz="3200">
                <a:solidFill>
                  <a:srgbClr val="FF0000"/>
                </a:solidFill>
                <a:latin typeface="Times New Roman"/>
                <a:ea typeface="Times New Roman"/>
                <a:cs typeface="Times New Roman"/>
                <a:sym typeface="Times New Roman"/>
              </a:rPr>
              <a:t>audio spectrum </a:t>
            </a:r>
            <a:r>
              <a:rPr lang="en-US" sz="3200">
                <a:latin typeface="Times New Roman"/>
                <a:ea typeface="Times New Roman"/>
                <a:cs typeface="Times New Roman"/>
                <a:sym typeface="Times New Roman"/>
              </a:rPr>
              <a:t>and so, how it will affect a </a:t>
            </a:r>
            <a:r>
              <a:rPr lang="en-US" sz="3200">
                <a:solidFill>
                  <a:srgbClr val="FF0000"/>
                </a:solidFill>
                <a:latin typeface="Times New Roman"/>
                <a:ea typeface="Times New Roman"/>
                <a:cs typeface="Times New Roman"/>
                <a:sym typeface="Times New Roman"/>
              </a:rPr>
              <a:t>signal’s overall sound timbre</a:t>
            </a:r>
            <a:r>
              <a:rPr lang="en-US" sz="3200">
                <a:latin typeface="Times New Roman"/>
                <a:ea typeface="Times New Roman"/>
                <a:cs typeface="Times New Roman"/>
                <a:sym typeface="Times New Roman"/>
              </a:rPr>
              <a:t>.</a:t>
            </a:r>
            <a:endParaRPr/>
          </a:p>
          <a:p>
            <a:pPr indent="-228600" lvl="0" marL="228600" rtl="0" algn="just">
              <a:lnSpc>
                <a:spcPct val="100000"/>
              </a:lnSpc>
              <a:spcBef>
                <a:spcPts val="1000"/>
              </a:spcBef>
              <a:spcAft>
                <a:spcPts val="0"/>
              </a:spcAft>
              <a:buClr>
                <a:schemeClr val="dk1"/>
              </a:buClr>
              <a:buSzPts val="3200"/>
              <a:buChar char="•"/>
            </a:pPr>
            <a:r>
              <a:rPr lang="en-US" sz="3200">
                <a:latin typeface="Times New Roman"/>
                <a:ea typeface="Times New Roman"/>
                <a:cs typeface="Times New Roman"/>
                <a:sym typeface="Times New Roman"/>
              </a:rPr>
              <a:t>On a frequency response curve graph, the </a:t>
            </a:r>
            <a:r>
              <a:rPr lang="en-US" sz="3200">
                <a:solidFill>
                  <a:srgbClr val="FF0000"/>
                </a:solidFill>
                <a:latin typeface="Times New Roman"/>
                <a:ea typeface="Times New Roman"/>
                <a:cs typeface="Times New Roman"/>
                <a:sym typeface="Times New Roman"/>
              </a:rPr>
              <a:t>x-axis</a:t>
            </a:r>
            <a:r>
              <a:rPr lang="en-US" sz="3200">
                <a:latin typeface="Times New Roman"/>
                <a:ea typeface="Times New Roman"/>
                <a:cs typeface="Times New Roman"/>
                <a:sym typeface="Times New Roman"/>
              </a:rPr>
              <a:t> represents the </a:t>
            </a:r>
            <a:r>
              <a:rPr lang="en-US" sz="3200">
                <a:solidFill>
                  <a:srgbClr val="FF0000"/>
                </a:solidFill>
                <a:latin typeface="Times New Roman"/>
                <a:ea typeface="Times New Roman"/>
                <a:cs typeface="Times New Roman"/>
                <a:sym typeface="Times New Roman"/>
              </a:rPr>
              <a:t>signals </a:t>
            </a:r>
            <a:r>
              <a:rPr lang="en-US" sz="3200">
                <a:latin typeface="Times New Roman"/>
                <a:ea typeface="Times New Roman"/>
                <a:cs typeface="Times New Roman"/>
                <a:sym typeface="Times New Roman"/>
              </a:rPr>
              <a:t>measured frequency and </a:t>
            </a:r>
            <a:r>
              <a:rPr lang="en-US" sz="3200">
                <a:solidFill>
                  <a:srgbClr val="FF0000"/>
                </a:solidFill>
                <a:latin typeface="Times New Roman"/>
                <a:ea typeface="Times New Roman"/>
                <a:cs typeface="Times New Roman"/>
                <a:sym typeface="Times New Roman"/>
              </a:rPr>
              <a:t>relative response </a:t>
            </a:r>
            <a:r>
              <a:rPr lang="en-US" sz="3200">
                <a:latin typeface="Times New Roman"/>
                <a:ea typeface="Times New Roman"/>
                <a:cs typeface="Times New Roman"/>
                <a:sym typeface="Times New Roman"/>
              </a:rPr>
              <a:t>in decibels (dB) on the </a:t>
            </a:r>
            <a:r>
              <a:rPr lang="en-US" sz="3200">
                <a:solidFill>
                  <a:srgbClr val="FF0000"/>
                </a:solidFill>
                <a:latin typeface="Times New Roman"/>
                <a:ea typeface="Times New Roman"/>
                <a:cs typeface="Times New Roman"/>
                <a:sym typeface="Times New Roman"/>
              </a:rPr>
              <a:t>y-axis</a:t>
            </a:r>
            <a:r>
              <a:rPr lang="en-US" sz="3200">
                <a:latin typeface="Times New Roman"/>
                <a:ea typeface="Times New Roman"/>
                <a:cs typeface="Times New Roman"/>
                <a:sym typeface="Times New Roman"/>
              </a:rPr>
              <a:t>.</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03"/>
          <p:cNvSpPr txBox="1"/>
          <p:nvPr>
            <p:ph type="title"/>
          </p:nvPr>
        </p:nvSpPr>
        <p:spPr>
          <a:xfrm>
            <a:off x="838200" y="79008"/>
            <a:ext cx="10515600" cy="602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2900"/>
              <a:buFont typeface="Calibri"/>
              <a:buNone/>
            </a:pPr>
            <a:r>
              <a:rPr b="1" lang="en-US" sz="2900">
                <a:solidFill>
                  <a:srgbClr val="0070C0"/>
                </a:solidFill>
              </a:rPr>
              <a:t>Cont…</a:t>
            </a:r>
            <a:endParaRPr/>
          </a:p>
        </p:txBody>
      </p:sp>
      <p:sp>
        <p:nvSpPr>
          <p:cNvPr id="827" name="Google Shape;827;p103"/>
          <p:cNvSpPr txBox="1"/>
          <p:nvPr>
            <p:ph idx="1" type="body"/>
          </p:nvPr>
        </p:nvSpPr>
        <p:spPr>
          <a:xfrm>
            <a:off x="838200" y="1019908"/>
            <a:ext cx="10515600" cy="51570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3200"/>
              <a:buChar char="•"/>
            </a:pPr>
            <a:r>
              <a:rPr lang="en-US" sz="3200">
                <a:latin typeface="Times New Roman"/>
                <a:ea typeface="Times New Roman"/>
                <a:cs typeface="Times New Roman"/>
                <a:sym typeface="Times New Roman"/>
              </a:rPr>
              <a:t>Microphone manufacturers list the </a:t>
            </a:r>
            <a:r>
              <a:rPr lang="en-US" sz="3200">
                <a:solidFill>
                  <a:srgbClr val="FF0000"/>
                </a:solidFill>
                <a:latin typeface="Times New Roman"/>
                <a:ea typeface="Times New Roman"/>
                <a:cs typeface="Times New Roman"/>
                <a:sym typeface="Times New Roman"/>
              </a:rPr>
              <a:t>frequency response</a:t>
            </a:r>
            <a:r>
              <a:rPr lang="en-US" sz="3200">
                <a:latin typeface="Times New Roman"/>
                <a:ea typeface="Times New Roman"/>
                <a:cs typeface="Times New Roman"/>
                <a:sym typeface="Times New Roman"/>
              </a:rPr>
              <a:t>, such as </a:t>
            </a:r>
            <a:r>
              <a:rPr lang="en-US" sz="3200">
                <a:solidFill>
                  <a:srgbClr val="FF0000"/>
                </a:solidFill>
                <a:latin typeface="Times New Roman"/>
                <a:ea typeface="Times New Roman"/>
                <a:cs typeface="Times New Roman"/>
                <a:sym typeface="Times New Roman"/>
              </a:rPr>
              <a:t>20-20,000 Hz</a:t>
            </a:r>
            <a:r>
              <a:rPr lang="en-US" sz="3200">
                <a:latin typeface="Times New Roman"/>
                <a:ea typeface="Times New Roman"/>
                <a:cs typeface="Times New Roman"/>
                <a:sym typeface="Times New Roman"/>
              </a:rPr>
              <a:t>, and usually provide a frequency response curve graph.</a:t>
            </a:r>
            <a:endParaRPr sz="3200">
              <a:latin typeface="Times New Roman"/>
              <a:ea typeface="Times New Roman"/>
              <a:cs typeface="Times New Roman"/>
              <a:sym typeface="Times New Roman"/>
            </a:endParaRPr>
          </a:p>
        </p:txBody>
      </p:sp>
      <p:pic>
        <p:nvPicPr>
          <p:cNvPr id="828" name="Google Shape;828;p103"/>
          <p:cNvPicPr preferRelativeResize="0"/>
          <p:nvPr/>
        </p:nvPicPr>
        <p:blipFill rotWithShape="1">
          <a:blip r:embed="rId3">
            <a:alphaModFix/>
          </a:blip>
          <a:srcRect b="0" l="0" r="0" t="0"/>
          <a:stretch/>
        </p:blipFill>
        <p:spPr>
          <a:xfrm>
            <a:off x="1125416" y="2338754"/>
            <a:ext cx="9709272" cy="4440238"/>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04"/>
          <p:cNvSpPr txBox="1"/>
          <p:nvPr>
            <p:ph idx="1" type="body"/>
          </p:nvPr>
        </p:nvSpPr>
        <p:spPr>
          <a:xfrm>
            <a:off x="838200" y="508000"/>
            <a:ext cx="10515600" cy="5669100"/>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just">
              <a:lnSpc>
                <a:spcPct val="120000"/>
              </a:lnSpc>
              <a:spcBef>
                <a:spcPts val="0"/>
              </a:spcBef>
              <a:spcAft>
                <a:spcPts val="0"/>
              </a:spcAft>
              <a:buClr>
                <a:schemeClr val="dk1"/>
              </a:buClr>
              <a:buSzPct val="100000"/>
              <a:buChar char="•"/>
            </a:pPr>
            <a:r>
              <a:rPr lang="en-US" sz="3800">
                <a:latin typeface="Times New Roman"/>
                <a:ea typeface="Times New Roman"/>
                <a:cs typeface="Times New Roman"/>
                <a:sym typeface="Times New Roman"/>
              </a:rPr>
              <a:t>A </a:t>
            </a:r>
            <a:r>
              <a:rPr lang="en-US" sz="3100">
                <a:latin typeface="Times New Roman"/>
                <a:ea typeface="Times New Roman"/>
                <a:cs typeface="Times New Roman"/>
                <a:sym typeface="Times New Roman"/>
              </a:rPr>
              <a:t>microphone that has a flat frequency response produces equal output at all frequencies and is known as a </a:t>
            </a:r>
            <a:r>
              <a:rPr lang="en-US" sz="3100">
                <a:solidFill>
                  <a:srgbClr val="FF0000"/>
                </a:solidFill>
                <a:latin typeface="Times New Roman"/>
                <a:ea typeface="Times New Roman"/>
                <a:cs typeface="Times New Roman"/>
                <a:sym typeface="Times New Roman"/>
              </a:rPr>
              <a:t>flat response microphone</a:t>
            </a:r>
            <a:r>
              <a:rPr lang="en-US" sz="3100">
                <a:latin typeface="Times New Roman"/>
                <a:ea typeface="Times New Roman"/>
                <a:cs typeface="Times New Roman"/>
                <a:sym typeface="Times New Roman"/>
              </a:rPr>
              <a:t>. On the graph, the curve will be drawn as a flat line.</a:t>
            </a:r>
            <a:endParaRPr/>
          </a:p>
          <a:p>
            <a:pPr indent="-228631" lvl="0" marL="228600" rtl="0" algn="just">
              <a:lnSpc>
                <a:spcPct val="120000"/>
              </a:lnSpc>
              <a:spcBef>
                <a:spcPts val="1000"/>
              </a:spcBef>
              <a:spcAft>
                <a:spcPts val="0"/>
              </a:spcAft>
              <a:buClr>
                <a:schemeClr val="dk1"/>
              </a:buClr>
              <a:buSzPct val="100000"/>
              <a:buChar char="•"/>
            </a:pPr>
            <a:r>
              <a:rPr lang="en-US" sz="3100">
                <a:latin typeface="Times New Roman"/>
                <a:ea typeface="Times New Roman"/>
                <a:cs typeface="Times New Roman"/>
                <a:sym typeface="Times New Roman"/>
              </a:rPr>
              <a:t>Flat response microphones are usually desirable for recording natural instruments such as a </a:t>
            </a:r>
            <a:r>
              <a:rPr lang="en-US" sz="3100">
                <a:solidFill>
                  <a:srgbClr val="FF0000"/>
                </a:solidFill>
                <a:latin typeface="Times New Roman"/>
                <a:ea typeface="Times New Roman"/>
                <a:cs typeface="Times New Roman"/>
                <a:sym typeface="Times New Roman"/>
              </a:rPr>
              <a:t>piano or acoustic guitar</a:t>
            </a:r>
            <a:r>
              <a:rPr lang="en-US" sz="3100">
                <a:latin typeface="Times New Roman"/>
                <a:ea typeface="Times New Roman"/>
                <a:cs typeface="Times New Roman"/>
                <a:sym typeface="Times New Roman"/>
              </a:rPr>
              <a:t>.</a:t>
            </a:r>
            <a:endParaRPr/>
          </a:p>
          <a:p>
            <a:pPr indent="-228631" lvl="0" marL="228600" rtl="0" algn="just">
              <a:lnSpc>
                <a:spcPct val="120000"/>
              </a:lnSpc>
              <a:spcBef>
                <a:spcPts val="1000"/>
              </a:spcBef>
              <a:spcAft>
                <a:spcPts val="0"/>
              </a:spcAft>
              <a:buClr>
                <a:schemeClr val="dk1"/>
              </a:buClr>
              <a:buSzPct val="100000"/>
              <a:buChar char="•"/>
            </a:pPr>
            <a:r>
              <a:rPr lang="en-US" sz="3100">
                <a:latin typeface="Times New Roman"/>
                <a:ea typeface="Times New Roman"/>
                <a:cs typeface="Times New Roman"/>
                <a:sym typeface="Times New Roman"/>
              </a:rPr>
              <a:t>A microphone that has a </a:t>
            </a:r>
            <a:r>
              <a:rPr lang="en-US" sz="3100">
                <a:solidFill>
                  <a:srgbClr val="FF0000"/>
                </a:solidFill>
                <a:latin typeface="Times New Roman"/>
                <a:ea typeface="Times New Roman"/>
                <a:cs typeface="Times New Roman"/>
                <a:sym typeface="Times New Roman"/>
              </a:rPr>
              <a:t>varied frequency response </a:t>
            </a:r>
            <a:r>
              <a:rPr lang="en-US" sz="3100">
                <a:latin typeface="Times New Roman"/>
                <a:ea typeface="Times New Roman"/>
                <a:cs typeface="Times New Roman"/>
                <a:sym typeface="Times New Roman"/>
              </a:rPr>
              <a:t>produces a differing output of frequencies and is known as a </a:t>
            </a:r>
            <a:r>
              <a:rPr lang="en-US" sz="3100">
                <a:solidFill>
                  <a:srgbClr val="FF0000"/>
                </a:solidFill>
                <a:latin typeface="Times New Roman"/>
                <a:ea typeface="Times New Roman"/>
                <a:cs typeface="Times New Roman"/>
                <a:sym typeface="Times New Roman"/>
              </a:rPr>
              <a:t>shaped response microphone</a:t>
            </a:r>
            <a:r>
              <a:rPr lang="en-US" sz="3100">
                <a:latin typeface="Times New Roman"/>
                <a:ea typeface="Times New Roman"/>
                <a:cs typeface="Times New Roman"/>
                <a:sym typeface="Times New Roman"/>
              </a:rPr>
              <a:t>. On the graph, the curve will contain peaks and troughs.</a:t>
            </a:r>
            <a:endParaRPr/>
          </a:p>
          <a:p>
            <a:pPr indent="-228631" lvl="0" marL="228600" rtl="0" algn="just">
              <a:lnSpc>
                <a:spcPct val="120000"/>
              </a:lnSpc>
              <a:spcBef>
                <a:spcPts val="1000"/>
              </a:spcBef>
              <a:spcAft>
                <a:spcPts val="0"/>
              </a:spcAft>
              <a:buClr>
                <a:schemeClr val="dk1"/>
              </a:buClr>
              <a:buSzPct val="100000"/>
              <a:buChar char="•"/>
            </a:pPr>
            <a:r>
              <a:rPr lang="en-US" sz="3100">
                <a:latin typeface="Times New Roman"/>
                <a:ea typeface="Times New Roman"/>
                <a:cs typeface="Times New Roman"/>
                <a:sym typeface="Times New Roman"/>
              </a:rPr>
              <a:t>A </a:t>
            </a:r>
            <a:r>
              <a:rPr lang="en-US" sz="3100">
                <a:solidFill>
                  <a:srgbClr val="FF0000"/>
                </a:solidFill>
                <a:latin typeface="Times New Roman"/>
                <a:ea typeface="Times New Roman"/>
                <a:cs typeface="Times New Roman"/>
                <a:sym typeface="Times New Roman"/>
              </a:rPr>
              <a:t>shaped response microphone </a:t>
            </a:r>
            <a:r>
              <a:rPr lang="en-US" sz="3100">
                <a:latin typeface="Times New Roman"/>
                <a:ea typeface="Times New Roman"/>
                <a:cs typeface="Times New Roman"/>
                <a:sym typeface="Times New Roman"/>
              </a:rPr>
              <a:t>is designed to enhance or detract certain applications. For example, a microphone may have a peak around </a:t>
            </a:r>
            <a:r>
              <a:rPr lang="en-US" sz="3100">
                <a:solidFill>
                  <a:srgbClr val="FF0000"/>
                </a:solidFill>
                <a:latin typeface="Times New Roman"/>
                <a:ea typeface="Times New Roman"/>
                <a:cs typeface="Times New Roman"/>
                <a:sym typeface="Times New Roman"/>
              </a:rPr>
              <a:t>5 kHz </a:t>
            </a:r>
            <a:r>
              <a:rPr lang="en-US" sz="3100">
                <a:latin typeface="Times New Roman"/>
                <a:ea typeface="Times New Roman"/>
                <a:cs typeface="Times New Roman"/>
                <a:sym typeface="Times New Roman"/>
              </a:rPr>
              <a:t>to increase the presence of a vocal.</a:t>
            </a:r>
            <a:endParaRPr/>
          </a:p>
          <a:p>
            <a:pPr indent="-228631" lvl="0" marL="228600" rtl="0" algn="just">
              <a:lnSpc>
                <a:spcPct val="120000"/>
              </a:lnSpc>
              <a:spcBef>
                <a:spcPts val="1000"/>
              </a:spcBef>
              <a:spcAft>
                <a:spcPts val="0"/>
              </a:spcAft>
              <a:buClr>
                <a:schemeClr val="dk1"/>
              </a:buClr>
              <a:buSzPct val="100000"/>
              <a:buChar char="•"/>
            </a:pPr>
            <a:r>
              <a:rPr lang="en-US" sz="3100">
                <a:latin typeface="Times New Roman"/>
                <a:ea typeface="Times New Roman"/>
                <a:cs typeface="Times New Roman"/>
                <a:sym typeface="Times New Roman"/>
              </a:rPr>
              <a:t>Shaped response microphones are especially useful for </a:t>
            </a:r>
            <a:r>
              <a:rPr lang="en-US" sz="3100">
                <a:solidFill>
                  <a:srgbClr val="FF0000"/>
                </a:solidFill>
                <a:latin typeface="Times New Roman"/>
                <a:ea typeface="Times New Roman"/>
                <a:cs typeface="Times New Roman"/>
                <a:sym typeface="Times New Roman"/>
              </a:rPr>
              <a:t>reducing pickup of unwanted sound and noise outside the frequency range </a:t>
            </a:r>
            <a:r>
              <a:rPr lang="en-US" sz="3100">
                <a:latin typeface="Times New Roman"/>
                <a:ea typeface="Times New Roman"/>
                <a:cs typeface="Times New Roman"/>
                <a:sym typeface="Times New Roman"/>
              </a:rPr>
              <a:t>of an instrument.</a:t>
            </a:r>
            <a:endParaRPr/>
          </a:p>
          <a:p>
            <a:pPr indent="-90804"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0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839" name="Google Shape;839;p105"/>
          <p:cNvPicPr preferRelativeResize="0"/>
          <p:nvPr>
            <p:ph idx="1" type="body"/>
          </p:nvPr>
        </p:nvPicPr>
        <p:blipFill rotWithShape="1">
          <a:blip r:embed="rId3">
            <a:alphaModFix/>
          </a:blip>
          <a:srcRect b="0" l="0" r="0" t="0"/>
          <a:stretch/>
        </p:blipFill>
        <p:spPr>
          <a:xfrm>
            <a:off x="677334" y="609600"/>
            <a:ext cx="11106900" cy="58941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06"/>
          <p:cNvSpPr txBox="1"/>
          <p:nvPr>
            <p:ph type="title"/>
          </p:nvPr>
        </p:nvSpPr>
        <p:spPr>
          <a:xfrm>
            <a:off x="838200" y="365126"/>
            <a:ext cx="10515600" cy="420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2060"/>
              </a:buClr>
              <a:buSzPts val="2800"/>
              <a:buFont typeface="Arial Black"/>
              <a:buNone/>
            </a:pPr>
            <a:r>
              <a:rPr b="1" lang="en-US" sz="2800">
                <a:solidFill>
                  <a:srgbClr val="002060"/>
                </a:solidFill>
                <a:latin typeface="Arial Black"/>
                <a:ea typeface="Arial Black"/>
                <a:cs typeface="Arial Black"/>
                <a:sym typeface="Arial Black"/>
              </a:rPr>
              <a:t>Photoelectric Elements</a:t>
            </a:r>
            <a:endParaRPr/>
          </a:p>
        </p:txBody>
      </p:sp>
      <p:sp>
        <p:nvSpPr>
          <p:cNvPr id="845" name="Google Shape;845;p106"/>
          <p:cNvSpPr txBox="1"/>
          <p:nvPr>
            <p:ph idx="1" type="body"/>
          </p:nvPr>
        </p:nvSpPr>
        <p:spPr>
          <a:xfrm>
            <a:off x="779585" y="1099930"/>
            <a:ext cx="10515600" cy="5392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latin typeface="Times New Roman"/>
                <a:ea typeface="Times New Roman"/>
                <a:cs typeface="Times New Roman"/>
                <a:sym typeface="Times New Roman"/>
              </a:rPr>
              <a:t>What’s Phtoto electric effect?</a:t>
            </a:r>
            <a:endParaRPr/>
          </a:p>
          <a:p>
            <a:pPr indent="0" lvl="0" marL="0" rtl="0" algn="just">
              <a:lnSpc>
                <a:spcPct val="90000"/>
              </a:lnSpc>
              <a:spcBef>
                <a:spcPts val="1000"/>
              </a:spcBef>
              <a:spcAft>
                <a:spcPts val="0"/>
              </a:spcAft>
              <a:buClr>
                <a:srgbClr val="444444"/>
              </a:buClr>
              <a:buSzPts val="2400"/>
              <a:buNone/>
            </a:pPr>
            <a:r>
              <a:rPr lang="en-US" sz="2400">
                <a:solidFill>
                  <a:srgbClr val="444444"/>
                </a:solidFill>
                <a:latin typeface="Times New Roman"/>
                <a:ea typeface="Times New Roman"/>
                <a:cs typeface="Times New Roman"/>
                <a:sym typeface="Times New Roman"/>
              </a:rPr>
              <a:t>It</a:t>
            </a:r>
            <a:r>
              <a:rPr lang="en-US">
                <a:solidFill>
                  <a:srgbClr val="444444"/>
                </a:solidFill>
                <a:latin typeface="Open Sans"/>
                <a:ea typeface="Open Sans"/>
                <a:cs typeface="Open Sans"/>
                <a:sym typeface="Open Sans"/>
              </a:rPr>
              <a:t> </a:t>
            </a:r>
            <a:r>
              <a:rPr lang="en-US" sz="2200">
                <a:latin typeface="Times New Roman"/>
                <a:ea typeface="Times New Roman"/>
                <a:cs typeface="Times New Roman"/>
                <a:sym typeface="Times New Roman"/>
              </a:rPr>
              <a:t>is the emission of electrons from matter upon the absorption of electromagnetic radiation, such as ultraviolet radiation or x-rays.-refers to the emission, or ejection, of electrons from the surface of, generally, a metal in response to incident light.</a:t>
            </a:r>
            <a:endParaRPr sz="2200">
              <a:latin typeface="Times New Roman"/>
              <a:ea typeface="Times New Roman"/>
              <a:cs typeface="Times New Roman"/>
              <a:sym typeface="Times New Roman"/>
            </a:endParaRPr>
          </a:p>
        </p:txBody>
      </p:sp>
      <p:pic>
        <p:nvPicPr>
          <p:cNvPr id="846" name="Google Shape;846;p106"/>
          <p:cNvPicPr preferRelativeResize="0"/>
          <p:nvPr/>
        </p:nvPicPr>
        <p:blipFill rotWithShape="1">
          <a:blip r:embed="rId3">
            <a:alphaModFix/>
          </a:blip>
          <a:srcRect b="0" l="0" r="0" t="0"/>
          <a:stretch/>
        </p:blipFill>
        <p:spPr>
          <a:xfrm>
            <a:off x="896815" y="3020291"/>
            <a:ext cx="10022975" cy="3713017"/>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07"/>
          <p:cNvSpPr txBox="1"/>
          <p:nvPr>
            <p:ph type="title"/>
          </p:nvPr>
        </p:nvSpPr>
        <p:spPr>
          <a:xfrm>
            <a:off x="838200" y="365125"/>
            <a:ext cx="10515600" cy="641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2800"/>
              <a:buFont typeface="Arial Black"/>
              <a:buNone/>
            </a:pPr>
            <a:r>
              <a:rPr b="1" lang="en-US" sz="2800">
                <a:solidFill>
                  <a:srgbClr val="002060"/>
                </a:solidFill>
                <a:latin typeface="Arial Black"/>
                <a:ea typeface="Arial Black"/>
                <a:cs typeface="Arial Black"/>
                <a:sym typeface="Arial Black"/>
              </a:rPr>
              <a:t>Applications of photoelectric transducer</a:t>
            </a:r>
            <a:endParaRPr/>
          </a:p>
        </p:txBody>
      </p:sp>
      <p:sp>
        <p:nvSpPr>
          <p:cNvPr id="852" name="Google Shape;852;p10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571500" lvl="0" marL="571500" rtl="0" algn="just">
              <a:lnSpc>
                <a:spcPct val="90000"/>
              </a:lnSpc>
              <a:spcBef>
                <a:spcPts val="0"/>
              </a:spcBef>
              <a:spcAft>
                <a:spcPts val="0"/>
              </a:spcAft>
              <a:buClr>
                <a:schemeClr val="dk1"/>
              </a:buClr>
              <a:buSzPts val="2200"/>
              <a:buAutoNum type="romanLcParenBoth"/>
            </a:pPr>
            <a:r>
              <a:rPr lang="en-US" sz="2200">
                <a:latin typeface="Times New Roman"/>
                <a:ea typeface="Times New Roman"/>
                <a:cs typeface="Times New Roman"/>
                <a:sym typeface="Times New Roman"/>
              </a:rPr>
              <a:t>The Photomultiplier Tube</a:t>
            </a:r>
            <a:endParaRPr/>
          </a:p>
          <a:p>
            <a:pPr indent="-571500" lvl="0" marL="571500" rtl="0" algn="just">
              <a:lnSpc>
                <a:spcPct val="90000"/>
              </a:lnSpc>
              <a:spcBef>
                <a:spcPts val="1000"/>
              </a:spcBef>
              <a:spcAft>
                <a:spcPts val="0"/>
              </a:spcAft>
              <a:buClr>
                <a:schemeClr val="dk1"/>
              </a:buClr>
              <a:buSzPts val="2200"/>
              <a:buAutoNum type="romanLcParenBoth"/>
            </a:pPr>
            <a:r>
              <a:rPr lang="en-US" sz="2200">
                <a:latin typeface="Times New Roman"/>
                <a:ea typeface="Times New Roman"/>
                <a:cs typeface="Times New Roman"/>
                <a:sym typeface="Times New Roman"/>
              </a:rPr>
              <a:t>Photoconductive Cells or Photocells the electrical resistance of the materials varies with the amount of light striking.</a:t>
            </a:r>
            <a:endParaRPr/>
          </a:p>
          <a:p>
            <a:pPr indent="-571500" lvl="0" marL="571500" rtl="0" algn="just">
              <a:lnSpc>
                <a:spcPct val="90000"/>
              </a:lnSpc>
              <a:spcBef>
                <a:spcPts val="1000"/>
              </a:spcBef>
              <a:spcAft>
                <a:spcPts val="0"/>
              </a:spcAft>
              <a:buClr>
                <a:schemeClr val="dk1"/>
              </a:buClr>
              <a:buSzPts val="2200"/>
              <a:buAutoNum type="romanLcParenBoth"/>
            </a:pPr>
            <a:r>
              <a:rPr lang="en-US" sz="2200">
                <a:latin typeface="Times New Roman"/>
                <a:ea typeface="Times New Roman"/>
                <a:cs typeface="Times New Roman"/>
                <a:sym typeface="Times New Roman"/>
              </a:rPr>
              <a:t>The Photovoltaic Cell or solar cell- produce an electrical current when connected to the load.</a:t>
            </a:r>
            <a:endParaRPr sz="2200">
              <a:latin typeface="Times New Roman"/>
              <a:ea typeface="Times New Roman"/>
              <a:cs typeface="Times New Roman"/>
              <a:sym typeface="Times New Roman"/>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0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3600"/>
              <a:buFont typeface="Algerian"/>
              <a:buNone/>
            </a:pPr>
            <a:r>
              <a:rPr b="1" lang="en-US" sz="3600">
                <a:solidFill>
                  <a:srgbClr val="0070C0"/>
                </a:solidFill>
                <a:latin typeface="Algerian"/>
                <a:ea typeface="Algerian"/>
                <a:cs typeface="Algerian"/>
                <a:sym typeface="Algerian"/>
              </a:rPr>
              <a:t>Ultrasonic Sensors</a:t>
            </a:r>
            <a:endParaRPr/>
          </a:p>
        </p:txBody>
      </p:sp>
      <p:sp>
        <p:nvSpPr>
          <p:cNvPr id="858" name="Google Shape;858;p10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Piezoelectric effect of certain crystalline materials has been successfully utilized in ultrasound production and sensing</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When a </a:t>
            </a:r>
            <a:r>
              <a:rPr lang="en-US">
                <a:solidFill>
                  <a:srgbClr val="FF0000"/>
                </a:solidFill>
                <a:latin typeface="Times New Roman"/>
                <a:ea typeface="Times New Roman"/>
                <a:cs typeface="Times New Roman"/>
                <a:sym typeface="Times New Roman"/>
              </a:rPr>
              <a:t>electric field </a:t>
            </a:r>
            <a:r>
              <a:rPr lang="en-US">
                <a:latin typeface="Times New Roman"/>
                <a:ea typeface="Times New Roman"/>
                <a:cs typeface="Times New Roman"/>
                <a:sym typeface="Times New Roman"/>
              </a:rPr>
              <a:t>is applied to the </a:t>
            </a:r>
            <a:r>
              <a:rPr lang="en-US">
                <a:solidFill>
                  <a:srgbClr val="FF0000"/>
                </a:solidFill>
                <a:latin typeface="Times New Roman"/>
                <a:ea typeface="Times New Roman"/>
                <a:cs typeface="Times New Roman"/>
                <a:sym typeface="Times New Roman"/>
              </a:rPr>
              <a:t>crystal</a:t>
            </a:r>
            <a:r>
              <a:rPr lang="en-US">
                <a:latin typeface="Times New Roman"/>
                <a:ea typeface="Times New Roman"/>
                <a:cs typeface="Times New Roman"/>
                <a:sym typeface="Times New Roman"/>
              </a:rPr>
              <a:t> it </a:t>
            </a:r>
            <a:r>
              <a:rPr lang="en-US">
                <a:solidFill>
                  <a:srgbClr val="FF0000"/>
                </a:solidFill>
                <a:latin typeface="Times New Roman"/>
                <a:ea typeface="Times New Roman"/>
                <a:cs typeface="Times New Roman"/>
                <a:sym typeface="Times New Roman"/>
              </a:rPr>
              <a:t>changes its shape</a:t>
            </a:r>
            <a:r>
              <a:rPr lang="en-US">
                <a:latin typeface="Times New Roman"/>
                <a:ea typeface="Times New Roman"/>
                <a:cs typeface="Times New Roman"/>
                <a:sym typeface="Times New Roman"/>
              </a:rPr>
              <a:t>. This property is utilized in generating </a:t>
            </a:r>
            <a:r>
              <a:rPr lang="en-US">
                <a:solidFill>
                  <a:srgbClr val="FF0000"/>
                </a:solidFill>
                <a:latin typeface="Times New Roman"/>
                <a:ea typeface="Times New Roman"/>
                <a:cs typeface="Times New Roman"/>
                <a:sym typeface="Times New Roman"/>
              </a:rPr>
              <a:t>acoustic or ultrasound wave</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For transmitting such wave </a:t>
            </a:r>
            <a:r>
              <a:rPr lang="en-US">
                <a:solidFill>
                  <a:srgbClr val="FF0000"/>
                </a:solidFill>
                <a:latin typeface="Times New Roman"/>
                <a:ea typeface="Times New Roman"/>
                <a:cs typeface="Times New Roman"/>
                <a:sym typeface="Times New Roman"/>
              </a:rPr>
              <a:t>good medium and interfacing </a:t>
            </a:r>
            <a:r>
              <a:rPr lang="en-US">
                <a:latin typeface="Times New Roman"/>
                <a:ea typeface="Times New Roman"/>
                <a:cs typeface="Times New Roman"/>
                <a:sym typeface="Times New Roman"/>
              </a:rPr>
              <a:t>should be chosen.</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Barium titanate (BaTiO3) matrial is chosen, but </a:t>
            </a:r>
            <a:r>
              <a:rPr lang="en-US">
                <a:solidFill>
                  <a:srgbClr val="FF0000"/>
                </a:solidFill>
                <a:latin typeface="Times New Roman"/>
                <a:ea typeface="Times New Roman"/>
                <a:cs typeface="Times New Roman"/>
                <a:sym typeface="Times New Roman"/>
              </a:rPr>
              <a:t>requires prior polarization</a:t>
            </a:r>
            <a:endParaRPr/>
          </a:p>
          <a:p>
            <a:pPr indent="-228600" lvl="0" marL="228600" rtl="0" algn="just">
              <a:lnSpc>
                <a:spcPct val="90000"/>
              </a:lnSpc>
              <a:spcBef>
                <a:spcPts val="1000"/>
              </a:spcBef>
              <a:spcAft>
                <a:spcPts val="0"/>
              </a:spcAft>
              <a:buClr>
                <a:srgbClr val="FF0000"/>
              </a:buClr>
              <a:buSzPts val="1800"/>
              <a:buChar char="•"/>
            </a:pPr>
            <a:r>
              <a:rPr lang="en-US" sz="1800" u="sng">
                <a:solidFill>
                  <a:schemeClr val="hlink"/>
                </a:solidFill>
                <a:latin typeface="Times New Roman"/>
                <a:ea typeface="Times New Roman"/>
                <a:cs typeface="Times New Roman"/>
                <a:sym typeface="Times New Roman"/>
                <a:hlinkClick r:id="rId3"/>
              </a:rPr>
              <a:t>https://www.youtube.com/watch?v=vf2lW4LkmMQ</a:t>
            </a:r>
            <a:r>
              <a:rPr lang="en-US" sz="1800">
                <a:solidFill>
                  <a:srgbClr val="FF0000"/>
                </a:solidFill>
                <a:latin typeface="Times New Roman"/>
                <a:ea typeface="Times New Roman"/>
                <a:cs typeface="Times New Roman"/>
                <a:sym typeface="Times New Roman"/>
              </a:rPr>
              <a:t> - </a:t>
            </a:r>
            <a:r>
              <a:rPr b="0" i="0" lang="en-US" sz="1800">
                <a:latin typeface="Roboto"/>
                <a:ea typeface="Roboto"/>
                <a:cs typeface="Roboto"/>
                <a:sym typeface="Roboto"/>
              </a:rPr>
              <a:t>Ultrasonic sensor working principle</a:t>
            </a:r>
            <a:endParaRPr/>
          </a:p>
          <a:p>
            <a:pPr indent="-228600" lvl="0" marL="228600" rtl="0" algn="just">
              <a:lnSpc>
                <a:spcPct val="90000"/>
              </a:lnSpc>
              <a:spcBef>
                <a:spcPts val="1000"/>
              </a:spcBef>
              <a:spcAft>
                <a:spcPts val="0"/>
              </a:spcAft>
              <a:buClr>
                <a:schemeClr val="dk1"/>
              </a:buClr>
              <a:buSzPts val="2800"/>
              <a:buChar char="•"/>
            </a:pPr>
            <a:r>
              <a:rPr lang="en-US" u="sng">
                <a:solidFill>
                  <a:schemeClr val="hlink"/>
                </a:solidFill>
                <a:hlinkClick r:id="rId4"/>
              </a:rPr>
              <a:t>https://www.youtube.com/watch?v=JNQAH3VMFTU</a:t>
            </a:r>
            <a:r>
              <a:rPr lang="en-US"/>
              <a:t> - </a:t>
            </a:r>
            <a:r>
              <a:rPr b="0" i="0" lang="en-US" sz="1800">
                <a:latin typeface="Roboto"/>
                <a:ea typeface="Roboto"/>
                <a:cs typeface="Roboto"/>
                <a:sym typeface="Roboto"/>
              </a:rPr>
              <a:t>Ultrasonic sensors – the alternative for difficult surfaces</a:t>
            </a:r>
            <a:endParaRPr/>
          </a:p>
          <a:p>
            <a:pPr indent="-50800" lvl="0" marL="228600" rtl="0" algn="just">
              <a:lnSpc>
                <a:spcPct val="90000"/>
              </a:lnSpc>
              <a:spcBef>
                <a:spcPts val="1000"/>
              </a:spcBef>
              <a:spcAft>
                <a:spcPts val="0"/>
              </a:spcAft>
              <a:buClr>
                <a:schemeClr val="dk1"/>
              </a:buClr>
              <a:buSzPts val="2800"/>
              <a:buNone/>
            </a:pPr>
            <a:r>
              <a:t/>
            </a:r>
            <a:endParaRPr b="0" i="0">
              <a:latin typeface="Roboto"/>
              <a:ea typeface="Roboto"/>
              <a:cs typeface="Roboto"/>
              <a:sym typeface="Roboto"/>
            </a:endParaRPr>
          </a:p>
          <a:p>
            <a:pPr indent="-50800" lvl="0" marL="228600" rtl="0" algn="just">
              <a:lnSpc>
                <a:spcPct val="90000"/>
              </a:lnSpc>
              <a:spcBef>
                <a:spcPts val="1000"/>
              </a:spcBef>
              <a:spcAft>
                <a:spcPts val="0"/>
              </a:spcAft>
              <a:buClr>
                <a:schemeClr val="dk1"/>
              </a:buClr>
              <a:buSzPts val="2800"/>
              <a:buNone/>
            </a:pPr>
            <a:r>
              <a:t/>
            </a:r>
            <a:endParaRPr>
              <a:solidFill>
                <a:srgbClr val="FF0000"/>
              </a:solidFill>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50800" lvl="0" marL="22860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09"/>
          <p:cNvSpPr txBox="1"/>
          <p:nvPr>
            <p:ph type="title"/>
          </p:nvPr>
        </p:nvSpPr>
        <p:spPr>
          <a:xfrm>
            <a:off x="838200" y="97270"/>
            <a:ext cx="10515600" cy="604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3600"/>
              <a:buFont typeface="Calibri"/>
              <a:buNone/>
            </a:pPr>
            <a:r>
              <a:rPr b="1" lang="en-US" sz="3600">
                <a:solidFill>
                  <a:srgbClr val="0070C0"/>
                </a:solidFill>
              </a:rPr>
              <a:t>Cont…</a:t>
            </a:r>
            <a:endParaRPr/>
          </a:p>
        </p:txBody>
      </p:sp>
      <p:sp>
        <p:nvSpPr>
          <p:cNvPr id="864" name="Google Shape;864;p109"/>
          <p:cNvSpPr txBox="1"/>
          <p:nvPr>
            <p:ph idx="1" type="body"/>
          </p:nvPr>
        </p:nvSpPr>
        <p:spPr>
          <a:xfrm>
            <a:off x="697523" y="785091"/>
            <a:ext cx="10515600" cy="5698800"/>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just">
              <a:lnSpc>
                <a:spcPct val="120000"/>
              </a:lnSpc>
              <a:spcBef>
                <a:spcPts val="0"/>
              </a:spcBef>
              <a:spcAft>
                <a:spcPts val="0"/>
              </a:spcAft>
              <a:buClr>
                <a:schemeClr val="dk1"/>
              </a:buClr>
              <a:buSzPct val="100000"/>
              <a:buChar char="•"/>
            </a:pPr>
            <a:r>
              <a:rPr lang="en-US">
                <a:latin typeface="Times New Roman"/>
                <a:ea typeface="Times New Roman"/>
                <a:cs typeface="Times New Roman"/>
                <a:sym typeface="Times New Roman"/>
              </a:rPr>
              <a:t>It consists of randomly oriented </a:t>
            </a:r>
            <a:r>
              <a:rPr lang="en-US">
                <a:solidFill>
                  <a:srgbClr val="FF0000"/>
                </a:solidFill>
                <a:latin typeface="Times New Roman"/>
                <a:ea typeface="Times New Roman"/>
                <a:cs typeface="Times New Roman"/>
                <a:sym typeface="Times New Roman"/>
              </a:rPr>
              <a:t>tiny piezoelectric crystallites </a:t>
            </a:r>
            <a:r>
              <a:rPr lang="en-US">
                <a:latin typeface="Times New Roman"/>
                <a:ea typeface="Times New Roman"/>
                <a:cs typeface="Times New Roman"/>
                <a:sym typeface="Times New Roman"/>
              </a:rPr>
              <a:t>which are properly oriented mostly by </a:t>
            </a:r>
            <a:r>
              <a:rPr lang="en-US">
                <a:solidFill>
                  <a:srgbClr val="FF0000"/>
                </a:solidFill>
                <a:latin typeface="Times New Roman"/>
                <a:ea typeface="Times New Roman"/>
                <a:cs typeface="Times New Roman"/>
                <a:sym typeface="Times New Roman"/>
              </a:rPr>
              <a:t>DC polling field </a:t>
            </a:r>
            <a:r>
              <a:rPr lang="en-US">
                <a:latin typeface="Times New Roman"/>
                <a:ea typeface="Times New Roman"/>
                <a:cs typeface="Times New Roman"/>
                <a:sym typeface="Times New Roman"/>
              </a:rPr>
              <a:t>of several thousand volts per cm and the material is </a:t>
            </a:r>
            <a:r>
              <a:rPr lang="en-US">
                <a:solidFill>
                  <a:srgbClr val="FF0000"/>
                </a:solidFill>
                <a:latin typeface="Times New Roman"/>
                <a:ea typeface="Times New Roman"/>
                <a:cs typeface="Times New Roman"/>
                <a:sym typeface="Times New Roman"/>
              </a:rPr>
              <a:t>cooled through Curie temperature</a:t>
            </a:r>
            <a:r>
              <a:rPr lang="en-US">
                <a:latin typeface="Times New Roman"/>
                <a:ea typeface="Times New Roman"/>
                <a:cs typeface="Times New Roman"/>
                <a:sym typeface="Times New Roman"/>
              </a:rPr>
              <a:t>. </a:t>
            </a:r>
            <a:endParaRPr/>
          </a:p>
          <a:p>
            <a:pPr indent="-228600" lvl="0" marL="228600" rtl="0" algn="just">
              <a:lnSpc>
                <a:spcPct val="12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A strong piezoelectric effect has been observed in compounds such as </a:t>
            </a:r>
            <a:r>
              <a:rPr lang="en-US">
                <a:solidFill>
                  <a:srgbClr val="FF0000"/>
                </a:solidFill>
                <a:latin typeface="Times New Roman"/>
                <a:ea typeface="Times New Roman"/>
                <a:cs typeface="Times New Roman"/>
                <a:sym typeface="Times New Roman"/>
              </a:rPr>
              <a:t>PbZrO3-PbTiO3 called PZT materials.</a:t>
            </a:r>
            <a:endParaRPr/>
          </a:p>
          <a:p>
            <a:pPr indent="-228600" lvl="0" marL="228600" rtl="0" algn="just">
              <a:lnSpc>
                <a:spcPct val="12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Piezoelectric transducers can </a:t>
            </a:r>
            <a:r>
              <a:rPr lang="en-US">
                <a:solidFill>
                  <a:srgbClr val="FF0000"/>
                </a:solidFill>
                <a:latin typeface="Times New Roman"/>
                <a:ea typeface="Times New Roman"/>
                <a:cs typeface="Times New Roman"/>
                <a:sym typeface="Times New Roman"/>
              </a:rPr>
              <a:t>generate continuous wave ultrasound </a:t>
            </a:r>
            <a:r>
              <a:rPr lang="en-US">
                <a:latin typeface="Times New Roman"/>
                <a:ea typeface="Times New Roman"/>
                <a:cs typeface="Times New Roman"/>
                <a:sym typeface="Times New Roman"/>
              </a:rPr>
              <a:t>or pulsed ultrasound latter being used in </a:t>
            </a:r>
            <a:r>
              <a:rPr lang="en-US">
                <a:solidFill>
                  <a:srgbClr val="FF0000"/>
                </a:solidFill>
                <a:latin typeface="Times New Roman"/>
                <a:ea typeface="Times New Roman"/>
                <a:cs typeface="Times New Roman"/>
                <a:sym typeface="Times New Roman"/>
              </a:rPr>
              <a:t>SONAR</a:t>
            </a:r>
            <a:r>
              <a:rPr lang="en-US">
                <a:latin typeface="Times New Roman"/>
                <a:ea typeface="Times New Roman"/>
                <a:cs typeface="Times New Roman"/>
                <a:sym typeface="Times New Roman"/>
              </a:rPr>
              <a:t> or other similar systems. </a:t>
            </a:r>
            <a:endParaRPr/>
          </a:p>
          <a:p>
            <a:pPr indent="-228600" lvl="0" marL="228600" rtl="0" algn="just">
              <a:lnSpc>
                <a:spcPct val="12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Ultrasonic piezocrystals </a:t>
            </a:r>
            <a:r>
              <a:rPr lang="en-US">
                <a:solidFill>
                  <a:srgbClr val="FF0000"/>
                </a:solidFill>
                <a:latin typeface="Times New Roman"/>
                <a:ea typeface="Times New Roman"/>
                <a:cs typeface="Times New Roman"/>
                <a:sym typeface="Times New Roman"/>
              </a:rPr>
              <a:t>operate in the range 0f 0.5-10 MHz</a:t>
            </a:r>
            <a:r>
              <a:rPr lang="en-US">
                <a:latin typeface="Times New Roman"/>
                <a:ea typeface="Times New Roman"/>
                <a:cs typeface="Times New Roman"/>
                <a:sym typeface="Times New Roman"/>
              </a:rPr>
              <a:t>. </a:t>
            </a:r>
            <a:endParaRPr/>
          </a:p>
          <a:p>
            <a:pPr indent="-228600" lvl="0" marL="228600" rtl="0" algn="just">
              <a:lnSpc>
                <a:spcPct val="12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They are directly attached to the transmittmg medium or are separated by a small distance which is filled with coupling materials of suitable acoustic properties. </a:t>
            </a:r>
            <a:endParaRPr/>
          </a:p>
          <a:p>
            <a:pPr indent="-228600" lvl="0" marL="228600" rtl="0" algn="just">
              <a:lnSpc>
                <a:spcPct val="12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Typical </a:t>
            </a:r>
            <a:r>
              <a:rPr lang="en-US">
                <a:solidFill>
                  <a:srgbClr val="FF0000"/>
                </a:solidFill>
                <a:latin typeface="Times New Roman"/>
                <a:ea typeface="Times New Roman"/>
                <a:cs typeface="Times New Roman"/>
                <a:sym typeface="Times New Roman"/>
              </a:rPr>
              <a:t>couplants at low temperatures </a:t>
            </a:r>
            <a:r>
              <a:rPr lang="en-US">
                <a:latin typeface="Times New Roman"/>
                <a:ea typeface="Times New Roman"/>
                <a:cs typeface="Times New Roman"/>
                <a:sym typeface="Times New Roman"/>
              </a:rPr>
              <a:t>are water, grease, and petrojelly and for higher temperatures special polymer couplants may be used.</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1"/>
          <p:cNvSpPr txBox="1"/>
          <p:nvPr>
            <p:ph idx="1" type="body"/>
          </p:nvPr>
        </p:nvSpPr>
        <p:spPr>
          <a:xfrm>
            <a:off x="415600" y="568200"/>
            <a:ext cx="11360700" cy="5523600"/>
          </a:xfrm>
          <a:prstGeom prst="rect">
            <a:avLst/>
          </a:prstGeom>
          <a:noFill/>
          <a:ln>
            <a:noFill/>
          </a:ln>
        </p:spPr>
        <p:txBody>
          <a:bodyPr anchorCtr="0" anchor="t" bIns="121900" lIns="121900" spcFirstLastPara="1" rIns="121900" wrap="square" tIns="121900">
            <a:normAutofit/>
          </a:bodyPr>
          <a:lstStyle/>
          <a:p>
            <a:pPr indent="0" lvl="0" marL="0" rtl="0" algn="just">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The two most common methods of achieving variation in inductance are </a:t>
            </a:r>
            <a:endParaRPr>
              <a:latin typeface="Times New Roman"/>
              <a:ea typeface="Times New Roman"/>
              <a:cs typeface="Times New Roman"/>
              <a:sym typeface="Times New Roman"/>
            </a:endParaRPr>
          </a:p>
          <a:p>
            <a:pPr indent="0" lvl="0" marL="0" rtl="0" algn="just">
              <a:lnSpc>
                <a:spcPct val="90000"/>
              </a:lnSpc>
              <a:spcBef>
                <a:spcPts val="1600"/>
              </a:spcBef>
              <a:spcAft>
                <a:spcPts val="0"/>
              </a:spcAft>
              <a:buClr>
                <a:schemeClr val="dk1"/>
              </a:buClr>
              <a:buSzPts val="1800"/>
              <a:buNone/>
            </a:pPr>
            <a:r>
              <a:rPr lang="en-US">
                <a:latin typeface="Times New Roman"/>
                <a:ea typeface="Times New Roman"/>
                <a:cs typeface="Times New Roman"/>
                <a:sym typeface="Times New Roman"/>
              </a:rPr>
              <a:t>(i) by changing the reluctance of the magnetic path and </a:t>
            </a:r>
            <a:endParaRPr>
              <a:latin typeface="Times New Roman"/>
              <a:ea typeface="Times New Roman"/>
              <a:cs typeface="Times New Roman"/>
              <a:sym typeface="Times New Roman"/>
            </a:endParaRPr>
          </a:p>
          <a:p>
            <a:pPr indent="0" lvl="0" marL="0" rtl="0" algn="just">
              <a:lnSpc>
                <a:spcPct val="90000"/>
              </a:lnSpc>
              <a:spcBef>
                <a:spcPts val="1600"/>
              </a:spcBef>
              <a:spcAft>
                <a:spcPts val="0"/>
              </a:spcAft>
              <a:buClr>
                <a:schemeClr val="dk1"/>
              </a:buClr>
              <a:buSzPts val="1800"/>
              <a:buNone/>
            </a:pPr>
            <a:r>
              <a:rPr lang="en-US">
                <a:latin typeface="Times New Roman"/>
                <a:ea typeface="Times New Roman"/>
                <a:cs typeface="Times New Roman"/>
                <a:sym typeface="Times New Roman"/>
              </a:rPr>
              <a:t>(ii) by coupling two or more elements. </a:t>
            </a:r>
            <a:endParaRPr>
              <a:latin typeface="Times New Roman"/>
              <a:ea typeface="Times New Roman"/>
              <a:cs typeface="Times New Roman"/>
              <a:sym typeface="Times New Roman"/>
            </a:endParaRPr>
          </a:p>
          <a:p>
            <a:pPr indent="0" lvl="0" marL="0" rtl="0" algn="just">
              <a:lnSpc>
                <a:spcPct val="90000"/>
              </a:lnSpc>
              <a:spcBef>
                <a:spcPts val="1600"/>
              </a:spcBef>
              <a:spcAft>
                <a:spcPts val="0"/>
              </a:spcAft>
              <a:buClr>
                <a:schemeClr val="dk1"/>
              </a:buClr>
              <a:buSzPts val="1800"/>
              <a:buNone/>
            </a:pPr>
            <a:r>
              <a:rPr lang="en-US">
                <a:latin typeface="Times New Roman"/>
                <a:ea typeface="Times New Roman"/>
                <a:cs typeface="Times New Roman"/>
                <a:sym typeface="Times New Roman"/>
              </a:rPr>
              <a:t>The latter technique works by </a:t>
            </a:r>
            <a:endParaRPr>
              <a:latin typeface="Times New Roman"/>
              <a:ea typeface="Times New Roman"/>
              <a:cs typeface="Times New Roman"/>
              <a:sym typeface="Times New Roman"/>
            </a:endParaRPr>
          </a:p>
          <a:p>
            <a:pPr indent="0" lvl="0" marL="0" rtl="0" algn="just">
              <a:lnSpc>
                <a:spcPct val="90000"/>
              </a:lnSpc>
              <a:spcBef>
                <a:spcPts val="1600"/>
              </a:spcBef>
              <a:spcAft>
                <a:spcPts val="0"/>
              </a:spcAft>
              <a:buClr>
                <a:schemeClr val="dk1"/>
              </a:buClr>
              <a:buSzPts val="1800"/>
              <a:buNone/>
            </a:pPr>
            <a:r>
              <a:rPr lang="en-US">
                <a:latin typeface="Times New Roman"/>
                <a:ea typeface="Times New Roman"/>
                <a:cs typeface="Times New Roman"/>
                <a:sym typeface="Times New Roman"/>
              </a:rPr>
              <a:t>(a) change of mutual inductance, </a:t>
            </a:r>
            <a:endParaRPr>
              <a:latin typeface="Times New Roman"/>
              <a:ea typeface="Times New Roman"/>
              <a:cs typeface="Times New Roman"/>
              <a:sym typeface="Times New Roman"/>
            </a:endParaRPr>
          </a:p>
          <a:p>
            <a:pPr indent="0" lvl="0" marL="0" rtl="0" algn="just">
              <a:lnSpc>
                <a:spcPct val="90000"/>
              </a:lnSpc>
              <a:spcBef>
                <a:spcPts val="1600"/>
              </a:spcBef>
              <a:spcAft>
                <a:spcPts val="0"/>
              </a:spcAft>
              <a:buClr>
                <a:schemeClr val="dk1"/>
              </a:buClr>
              <a:buSzPts val="1800"/>
              <a:buNone/>
            </a:pPr>
            <a:r>
              <a:rPr lang="en-US">
                <a:latin typeface="Times New Roman"/>
                <a:ea typeface="Times New Roman"/>
                <a:cs typeface="Times New Roman"/>
                <a:sym typeface="Times New Roman"/>
              </a:rPr>
              <a:t>(b) change of eddy current when one element is just a</a:t>
            </a:r>
            <a:endParaRPr>
              <a:latin typeface="Times New Roman"/>
              <a:ea typeface="Times New Roman"/>
              <a:cs typeface="Times New Roman"/>
              <a:sym typeface="Times New Roman"/>
            </a:endParaRPr>
          </a:p>
          <a:p>
            <a:pPr indent="0" lvl="0" marL="0" rtl="0" algn="just">
              <a:lnSpc>
                <a:spcPct val="90000"/>
              </a:lnSpc>
              <a:spcBef>
                <a:spcPts val="1600"/>
              </a:spcBef>
              <a:spcAft>
                <a:spcPts val="0"/>
              </a:spcAft>
              <a:buClr>
                <a:schemeClr val="dk1"/>
              </a:buClr>
              <a:buSzPts val="1800"/>
              <a:buNone/>
            </a:pPr>
            <a:r>
              <a:rPr lang="en-US">
                <a:latin typeface="Times New Roman"/>
                <a:ea typeface="Times New Roman"/>
                <a:cs typeface="Times New Roman"/>
                <a:sym typeface="Times New Roman"/>
              </a:rPr>
              <a:t>short-circuited sleeve, and</a:t>
            </a:r>
            <a:endParaRPr>
              <a:latin typeface="Times New Roman"/>
              <a:ea typeface="Times New Roman"/>
              <a:cs typeface="Times New Roman"/>
              <a:sym typeface="Times New Roman"/>
            </a:endParaRPr>
          </a:p>
          <a:p>
            <a:pPr indent="0" lvl="0" marL="0" rtl="0" algn="just">
              <a:lnSpc>
                <a:spcPct val="90000"/>
              </a:lnSpc>
              <a:spcBef>
                <a:spcPts val="1600"/>
              </a:spcBef>
              <a:spcAft>
                <a:spcPts val="1600"/>
              </a:spcAft>
              <a:buClr>
                <a:schemeClr val="dk1"/>
              </a:buClr>
              <a:buSzPts val="1800"/>
              <a:buNone/>
            </a:pPr>
            <a:r>
              <a:rPr lang="en-US">
                <a:latin typeface="Times New Roman"/>
                <a:ea typeface="Times New Roman"/>
                <a:cs typeface="Times New Roman"/>
                <a:sym typeface="Times New Roman"/>
              </a:rPr>
              <a:t>(c) transformer action</a:t>
            </a:r>
            <a:endParaRPr>
              <a:latin typeface="Times New Roman"/>
              <a:ea typeface="Times New Roman"/>
              <a:cs typeface="Times New Roman"/>
              <a:sym typeface="Times New Roman"/>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10"/>
          <p:cNvSpPr txBox="1"/>
          <p:nvPr>
            <p:ph type="title"/>
          </p:nvPr>
        </p:nvSpPr>
        <p:spPr>
          <a:xfrm>
            <a:off x="838200" y="365125"/>
            <a:ext cx="10515600" cy="5493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70C0"/>
              </a:buClr>
              <a:buSzPct val="100000"/>
              <a:buFont typeface="Calibri"/>
              <a:buNone/>
            </a:pPr>
            <a:r>
              <a:rPr b="1" lang="en-US" sz="4400">
                <a:solidFill>
                  <a:srgbClr val="0070C0"/>
                </a:solidFill>
              </a:rPr>
              <a:t>Cont…</a:t>
            </a:r>
            <a:endParaRPr/>
          </a:p>
        </p:txBody>
      </p:sp>
      <p:sp>
        <p:nvSpPr>
          <p:cNvPr id="870" name="Google Shape;870;p110"/>
          <p:cNvSpPr txBox="1"/>
          <p:nvPr>
            <p:ph idx="1" type="body"/>
          </p:nvPr>
        </p:nvSpPr>
        <p:spPr>
          <a:xfrm>
            <a:off x="838200" y="1336431"/>
            <a:ext cx="10515600" cy="48405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3200"/>
              <a:buChar char="•"/>
            </a:pPr>
            <a:r>
              <a:rPr lang="en-US" sz="3200">
                <a:latin typeface="Times New Roman"/>
                <a:ea typeface="Times New Roman"/>
                <a:cs typeface="Times New Roman"/>
                <a:sym typeface="Times New Roman"/>
              </a:rPr>
              <a:t>For continuous wave operation, the sensor is </a:t>
            </a:r>
            <a:r>
              <a:rPr lang="en-US" sz="3200">
                <a:solidFill>
                  <a:srgbClr val="FF0000"/>
                </a:solidFill>
                <a:latin typeface="Times New Roman"/>
                <a:ea typeface="Times New Roman"/>
                <a:cs typeface="Times New Roman"/>
                <a:sym typeface="Times New Roman"/>
              </a:rPr>
              <a:t>energized by a tuned oscillator </a:t>
            </a:r>
            <a:r>
              <a:rPr lang="en-US" sz="3200">
                <a:latin typeface="Times New Roman"/>
                <a:ea typeface="Times New Roman"/>
                <a:cs typeface="Times New Roman"/>
                <a:sym typeface="Times New Roman"/>
              </a:rPr>
              <a:t>while for pulsed application '</a:t>
            </a:r>
            <a:r>
              <a:rPr lang="en-US" sz="3200">
                <a:solidFill>
                  <a:srgbClr val="FF0000"/>
                </a:solidFill>
                <a:latin typeface="Times New Roman"/>
                <a:ea typeface="Times New Roman"/>
                <a:cs typeface="Times New Roman"/>
                <a:sym typeface="Times New Roman"/>
              </a:rPr>
              <a:t>relaxation</a:t>
            </a:r>
            <a:r>
              <a:rPr lang="en-US" sz="3200">
                <a:latin typeface="Times New Roman"/>
                <a:ea typeface="Times New Roman"/>
                <a:cs typeface="Times New Roman"/>
                <a:sym typeface="Times New Roman"/>
              </a:rPr>
              <a:t>' oscillators are used to charge a capacitor which is discharged across the sensor.</a:t>
            </a:r>
            <a:endParaRPr/>
          </a:p>
          <a:p>
            <a:pPr indent="-228600" lvl="0" marL="228600" rtl="0" algn="just">
              <a:lnSpc>
                <a:spcPct val="90000"/>
              </a:lnSpc>
              <a:spcBef>
                <a:spcPts val="1000"/>
              </a:spcBef>
              <a:spcAft>
                <a:spcPts val="0"/>
              </a:spcAft>
              <a:buClr>
                <a:schemeClr val="dk1"/>
              </a:buClr>
              <a:buSzPts val="3200"/>
              <a:buChar char="•"/>
            </a:pPr>
            <a:r>
              <a:rPr lang="en-US" sz="3200">
                <a:latin typeface="Times New Roman"/>
                <a:ea typeface="Times New Roman"/>
                <a:cs typeface="Times New Roman"/>
                <a:sym typeface="Times New Roman"/>
              </a:rPr>
              <a:t>Analytical models describing the interactions of electrical and mechanical phenomena in piezoelectric media have been proposed but found to be inadequate for the design of piezoelectric transducers with realistic geometries and parameters of the material.</a:t>
            </a:r>
            <a:endParaRPr sz="32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2"/>
          <p:cNvSpPr txBox="1"/>
          <p:nvPr>
            <p:ph idx="1" type="body"/>
          </p:nvPr>
        </p:nvSpPr>
        <p:spPr>
          <a:xfrm>
            <a:off x="415600" y="343800"/>
            <a:ext cx="11360700" cy="5748000"/>
          </a:xfrm>
          <a:prstGeom prst="rect">
            <a:avLst/>
          </a:prstGeom>
          <a:noFill/>
          <a:ln>
            <a:noFill/>
          </a:ln>
        </p:spPr>
        <p:txBody>
          <a:bodyPr anchorCtr="0" anchor="t" bIns="121900" lIns="121900" spcFirstLastPara="1" rIns="121900" wrap="square" tIns="121900">
            <a:normAutofit/>
          </a:bodyPr>
          <a:lstStyle/>
          <a:p>
            <a:pPr indent="0" lvl="0" marL="0" rtl="0" algn="l">
              <a:lnSpc>
                <a:spcPct val="90000"/>
              </a:lnSpc>
              <a:spcBef>
                <a:spcPts val="0"/>
              </a:spcBef>
              <a:spcAft>
                <a:spcPts val="0"/>
              </a:spcAft>
              <a:buClr>
                <a:schemeClr val="dk1"/>
              </a:buClr>
              <a:buSzPts val="1800"/>
              <a:buNone/>
            </a:pPr>
            <a:r>
              <a:t/>
            </a:r>
            <a:endParaRPr/>
          </a:p>
          <a:p>
            <a:pPr indent="0" lvl="0" marL="0" rtl="0" algn="l">
              <a:lnSpc>
                <a:spcPct val="90000"/>
              </a:lnSpc>
              <a:spcBef>
                <a:spcPts val="1600"/>
              </a:spcBef>
              <a:spcAft>
                <a:spcPts val="0"/>
              </a:spcAft>
              <a:buClr>
                <a:schemeClr val="dk1"/>
              </a:buClr>
              <a:buSzPts val="1800"/>
              <a:buNone/>
            </a:pPr>
            <a:r>
              <a:t/>
            </a:r>
            <a:endParaRPr/>
          </a:p>
          <a:p>
            <a:pPr indent="0" lvl="0" marL="0" rtl="0" algn="l">
              <a:lnSpc>
                <a:spcPct val="90000"/>
              </a:lnSpc>
              <a:spcBef>
                <a:spcPts val="1600"/>
              </a:spcBef>
              <a:spcAft>
                <a:spcPts val="0"/>
              </a:spcAft>
              <a:buClr>
                <a:schemeClr val="dk1"/>
              </a:buClr>
              <a:buSzPts val="1800"/>
              <a:buNone/>
            </a:pPr>
            <a:r>
              <a:t/>
            </a:r>
            <a:endParaRPr/>
          </a:p>
          <a:p>
            <a:pPr indent="0" lvl="0" marL="0" rtl="0" algn="l">
              <a:lnSpc>
                <a:spcPct val="90000"/>
              </a:lnSpc>
              <a:spcBef>
                <a:spcPts val="1600"/>
              </a:spcBef>
              <a:spcAft>
                <a:spcPts val="0"/>
              </a:spcAft>
              <a:buClr>
                <a:schemeClr val="dk1"/>
              </a:buClr>
              <a:buSzPts val="1800"/>
              <a:buNone/>
            </a:pPr>
            <a:r>
              <a:t/>
            </a:r>
            <a:endParaRPr/>
          </a:p>
          <a:p>
            <a:pPr indent="0" lvl="0" marL="0" rtl="0" algn="l">
              <a:lnSpc>
                <a:spcPct val="90000"/>
              </a:lnSpc>
              <a:spcBef>
                <a:spcPts val="1600"/>
              </a:spcBef>
              <a:spcAft>
                <a:spcPts val="0"/>
              </a:spcAft>
              <a:buClr>
                <a:schemeClr val="dk1"/>
              </a:buClr>
              <a:buSzPts val="1800"/>
              <a:buNone/>
            </a:pPr>
            <a:r>
              <a:t/>
            </a:r>
            <a:endParaRPr/>
          </a:p>
          <a:p>
            <a:pPr indent="0" lvl="0" marL="0" rtl="0" algn="just">
              <a:lnSpc>
                <a:spcPct val="90000"/>
              </a:lnSpc>
              <a:spcBef>
                <a:spcPts val="1600"/>
              </a:spcBef>
              <a:spcAft>
                <a:spcPts val="0"/>
              </a:spcAft>
              <a:buClr>
                <a:schemeClr val="dk1"/>
              </a:buClr>
              <a:buSzPts val="1800"/>
              <a:buNone/>
            </a:pPr>
            <a:r>
              <a:t/>
            </a:r>
            <a:endParaRPr>
              <a:latin typeface="Times New Roman"/>
              <a:ea typeface="Times New Roman"/>
              <a:cs typeface="Times New Roman"/>
              <a:sym typeface="Times New Roman"/>
            </a:endParaRPr>
          </a:p>
          <a:p>
            <a:pPr indent="0" lvl="0" marL="0" rtl="0" algn="just">
              <a:lnSpc>
                <a:spcPct val="90000"/>
              </a:lnSpc>
              <a:spcBef>
                <a:spcPts val="1600"/>
              </a:spcBef>
              <a:spcAft>
                <a:spcPts val="0"/>
              </a:spcAft>
              <a:buClr>
                <a:schemeClr val="dk1"/>
              </a:buClr>
              <a:buSzPts val="1800"/>
              <a:buNone/>
            </a:pPr>
            <a:r>
              <a:t/>
            </a:r>
            <a:endParaRPr>
              <a:latin typeface="Times New Roman"/>
              <a:ea typeface="Times New Roman"/>
              <a:cs typeface="Times New Roman"/>
              <a:sym typeface="Times New Roman"/>
            </a:endParaRPr>
          </a:p>
          <a:p>
            <a:pPr indent="0" lvl="0" marL="0" rtl="0" algn="just">
              <a:lnSpc>
                <a:spcPct val="90000"/>
              </a:lnSpc>
              <a:spcBef>
                <a:spcPts val="1600"/>
              </a:spcBef>
              <a:spcAft>
                <a:spcPts val="0"/>
              </a:spcAft>
              <a:buClr>
                <a:schemeClr val="dk1"/>
              </a:buClr>
              <a:buSzPts val="1800"/>
              <a:buNone/>
            </a:pPr>
            <a:r>
              <a:rPr lang="en-US">
                <a:latin typeface="Times New Roman"/>
                <a:ea typeface="Times New Roman"/>
                <a:cs typeface="Times New Roman"/>
                <a:sym typeface="Times New Roman"/>
              </a:rPr>
              <a:t>(a) change of reluctance of magnetic path, (b) change of mutual inductance between two coils, (c) change of mutual inductance between a coil and a sleeve, </a:t>
            </a:r>
            <a:endParaRPr>
              <a:latin typeface="Times New Roman"/>
              <a:ea typeface="Times New Roman"/>
              <a:cs typeface="Times New Roman"/>
              <a:sym typeface="Times New Roman"/>
            </a:endParaRPr>
          </a:p>
          <a:p>
            <a:pPr indent="0" lvl="0" marL="0" rtl="0" algn="just">
              <a:lnSpc>
                <a:spcPct val="90000"/>
              </a:lnSpc>
              <a:spcBef>
                <a:spcPts val="1600"/>
              </a:spcBef>
              <a:spcAft>
                <a:spcPts val="0"/>
              </a:spcAft>
              <a:buClr>
                <a:schemeClr val="dk1"/>
              </a:buClr>
              <a:buSzPts val="1800"/>
              <a:buNone/>
            </a:pPr>
            <a:r>
              <a:t/>
            </a:r>
            <a:endParaRPr>
              <a:latin typeface="Times New Roman"/>
              <a:ea typeface="Times New Roman"/>
              <a:cs typeface="Times New Roman"/>
              <a:sym typeface="Times New Roman"/>
            </a:endParaRPr>
          </a:p>
          <a:p>
            <a:pPr indent="0" lvl="0" marL="0" rtl="0" algn="l">
              <a:lnSpc>
                <a:spcPct val="90000"/>
              </a:lnSpc>
              <a:spcBef>
                <a:spcPts val="1600"/>
              </a:spcBef>
              <a:spcAft>
                <a:spcPts val="1600"/>
              </a:spcAft>
              <a:buClr>
                <a:schemeClr val="dk1"/>
              </a:buClr>
              <a:buSzPts val="1800"/>
              <a:buNone/>
            </a:pPr>
            <a:r>
              <a:t/>
            </a:r>
            <a:endParaRPr/>
          </a:p>
        </p:txBody>
      </p:sp>
      <p:pic>
        <p:nvPicPr>
          <p:cNvPr id="168" name="Google Shape;168;p12"/>
          <p:cNvPicPr preferRelativeResize="0"/>
          <p:nvPr/>
        </p:nvPicPr>
        <p:blipFill rotWithShape="1">
          <a:blip r:embed="rId3">
            <a:alphaModFix/>
          </a:blip>
          <a:srcRect b="16032" l="14942" r="19029" t="44273"/>
          <a:stretch/>
        </p:blipFill>
        <p:spPr>
          <a:xfrm>
            <a:off x="415600" y="649357"/>
            <a:ext cx="10981271" cy="38166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3"/>
          <p:cNvSpPr txBox="1"/>
          <p:nvPr>
            <p:ph idx="1" type="body"/>
          </p:nvPr>
        </p:nvSpPr>
        <p:spPr>
          <a:xfrm>
            <a:off x="415600" y="343800"/>
            <a:ext cx="11360700" cy="5748000"/>
          </a:xfrm>
          <a:prstGeom prst="rect">
            <a:avLst/>
          </a:prstGeom>
          <a:noFill/>
          <a:ln>
            <a:noFill/>
          </a:ln>
        </p:spPr>
        <p:txBody>
          <a:bodyPr anchorCtr="0" anchor="t" bIns="121900" lIns="121900" spcFirstLastPara="1" rIns="121900" wrap="square" tIns="121900">
            <a:normAutofit/>
          </a:bodyPr>
          <a:lstStyle/>
          <a:p>
            <a:pPr indent="0" lvl="0" marL="0" rtl="0" algn="l">
              <a:lnSpc>
                <a:spcPct val="90000"/>
              </a:lnSpc>
              <a:spcBef>
                <a:spcPts val="0"/>
              </a:spcBef>
              <a:spcAft>
                <a:spcPts val="0"/>
              </a:spcAft>
              <a:buClr>
                <a:schemeClr val="dk1"/>
              </a:buClr>
              <a:buSzPts val="1800"/>
              <a:buNone/>
            </a:pPr>
            <a:r>
              <a:t/>
            </a:r>
            <a:endParaRPr/>
          </a:p>
          <a:p>
            <a:pPr indent="0" lvl="0" marL="0" rtl="0" algn="l">
              <a:lnSpc>
                <a:spcPct val="90000"/>
              </a:lnSpc>
              <a:spcBef>
                <a:spcPts val="1600"/>
              </a:spcBef>
              <a:spcAft>
                <a:spcPts val="0"/>
              </a:spcAft>
              <a:buClr>
                <a:schemeClr val="dk1"/>
              </a:buClr>
              <a:buSzPts val="1800"/>
              <a:buNone/>
            </a:pPr>
            <a:r>
              <a:t/>
            </a:r>
            <a:endParaRPr/>
          </a:p>
          <a:p>
            <a:pPr indent="0" lvl="0" marL="0" rtl="0" algn="l">
              <a:lnSpc>
                <a:spcPct val="90000"/>
              </a:lnSpc>
              <a:spcBef>
                <a:spcPts val="1600"/>
              </a:spcBef>
              <a:spcAft>
                <a:spcPts val="0"/>
              </a:spcAft>
              <a:buClr>
                <a:schemeClr val="dk1"/>
              </a:buClr>
              <a:buSzPts val="1800"/>
              <a:buNone/>
            </a:pPr>
            <a:r>
              <a:t/>
            </a:r>
            <a:endParaRPr/>
          </a:p>
          <a:p>
            <a:pPr indent="0" lvl="0" marL="0" rtl="0" algn="l">
              <a:lnSpc>
                <a:spcPct val="90000"/>
              </a:lnSpc>
              <a:spcBef>
                <a:spcPts val="1600"/>
              </a:spcBef>
              <a:spcAft>
                <a:spcPts val="0"/>
              </a:spcAft>
              <a:buClr>
                <a:schemeClr val="dk1"/>
              </a:buClr>
              <a:buSzPts val="1800"/>
              <a:buNone/>
            </a:pPr>
            <a:r>
              <a:t/>
            </a:r>
            <a:endParaRPr/>
          </a:p>
          <a:p>
            <a:pPr indent="0" lvl="0" marL="0" rtl="0" algn="l">
              <a:lnSpc>
                <a:spcPct val="90000"/>
              </a:lnSpc>
              <a:spcBef>
                <a:spcPts val="1600"/>
              </a:spcBef>
              <a:spcAft>
                <a:spcPts val="0"/>
              </a:spcAft>
              <a:buClr>
                <a:schemeClr val="dk1"/>
              </a:buClr>
              <a:buSzPts val="1800"/>
              <a:buNone/>
            </a:pPr>
            <a:r>
              <a:t/>
            </a:r>
            <a:endParaRPr/>
          </a:p>
          <a:p>
            <a:pPr indent="0" lvl="0" marL="0" rtl="0" algn="l">
              <a:lnSpc>
                <a:spcPct val="90000"/>
              </a:lnSpc>
              <a:spcBef>
                <a:spcPts val="1600"/>
              </a:spcBef>
              <a:spcAft>
                <a:spcPts val="0"/>
              </a:spcAft>
              <a:buClr>
                <a:schemeClr val="dk1"/>
              </a:buClr>
              <a:buSzPts val="1800"/>
              <a:buNone/>
            </a:pPr>
            <a:r>
              <a:t/>
            </a:r>
            <a:endParaRPr/>
          </a:p>
          <a:p>
            <a:pPr indent="0" lvl="0" marL="0" rtl="0" algn="l">
              <a:lnSpc>
                <a:spcPct val="90000"/>
              </a:lnSpc>
              <a:spcBef>
                <a:spcPts val="1600"/>
              </a:spcBef>
              <a:spcAft>
                <a:spcPts val="1600"/>
              </a:spcAft>
              <a:buClr>
                <a:schemeClr val="dk1"/>
              </a:buClr>
              <a:buSzPts val="1800"/>
              <a:buNone/>
            </a:pPr>
            <a:r>
              <a:rPr lang="en-US">
                <a:latin typeface="Times New Roman"/>
                <a:ea typeface="Times New Roman"/>
                <a:cs typeface="Times New Roman"/>
                <a:sym typeface="Times New Roman"/>
              </a:rPr>
              <a:t>                         (d) (i) and (ii) transformer action</a:t>
            </a:r>
            <a:endParaRPr/>
          </a:p>
        </p:txBody>
      </p:sp>
      <p:pic>
        <p:nvPicPr>
          <p:cNvPr id="174" name="Google Shape;174;p13"/>
          <p:cNvPicPr preferRelativeResize="0"/>
          <p:nvPr/>
        </p:nvPicPr>
        <p:blipFill rotWithShape="1">
          <a:blip r:embed="rId3">
            <a:alphaModFix/>
          </a:blip>
          <a:srcRect b="15216" l="14248" r="4424" t="42429"/>
          <a:stretch/>
        </p:blipFill>
        <p:spPr>
          <a:xfrm>
            <a:off x="622852" y="441968"/>
            <a:ext cx="10734260" cy="290306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ctr">
              <a:lnSpc>
                <a:spcPct val="90000"/>
              </a:lnSpc>
              <a:spcBef>
                <a:spcPts val="0"/>
              </a:spcBef>
              <a:spcAft>
                <a:spcPts val="0"/>
              </a:spcAft>
              <a:buClr>
                <a:schemeClr val="dk1"/>
              </a:buClr>
              <a:buSzPct val="70707"/>
              <a:buFont typeface="Algerian"/>
              <a:buNone/>
            </a:pPr>
            <a:r>
              <a:rPr lang="en-US">
                <a:latin typeface="Algerian"/>
                <a:ea typeface="Algerian"/>
                <a:cs typeface="Algerian"/>
                <a:sym typeface="Algerian"/>
              </a:rPr>
              <a:t>Types</a:t>
            </a:r>
            <a:endParaRPr>
              <a:latin typeface="Algerian"/>
              <a:ea typeface="Algerian"/>
              <a:cs typeface="Algerian"/>
              <a:sym typeface="Algerian"/>
            </a:endParaRPr>
          </a:p>
        </p:txBody>
      </p:sp>
      <p:sp>
        <p:nvSpPr>
          <p:cNvPr id="180" name="Google Shape;180;p1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p>
            <a:pPr indent="0" lvl="0" marL="0" rtl="0" algn="just">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Inductive sensors of </a:t>
            </a:r>
            <a:endParaRPr>
              <a:latin typeface="Times New Roman"/>
              <a:ea typeface="Times New Roman"/>
              <a:cs typeface="Times New Roman"/>
              <a:sym typeface="Times New Roman"/>
            </a:endParaRPr>
          </a:p>
          <a:p>
            <a:pPr indent="0" lvl="0" marL="0" rtl="0" algn="just">
              <a:lnSpc>
                <a:spcPct val="90000"/>
              </a:lnSpc>
              <a:spcBef>
                <a:spcPts val="1600"/>
              </a:spcBef>
              <a:spcAft>
                <a:spcPts val="0"/>
              </a:spcAft>
              <a:buClr>
                <a:schemeClr val="dk1"/>
              </a:buClr>
              <a:buSzPts val="1800"/>
              <a:buNone/>
            </a:pPr>
            <a:r>
              <a:rPr lang="en-US">
                <a:latin typeface="Times New Roman"/>
                <a:ea typeface="Times New Roman"/>
                <a:cs typeface="Times New Roman"/>
                <a:sym typeface="Times New Roman"/>
              </a:rPr>
              <a:t>(i) the electromagnetic type which are bilateral in operation with electrical and mechanical input/output relationship and (ii) the magnetostrictive Type</a:t>
            </a:r>
            <a:endParaRPr>
              <a:latin typeface="Times New Roman"/>
              <a:ea typeface="Times New Roman"/>
              <a:cs typeface="Times New Roman"/>
              <a:sym typeface="Times New Roman"/>
            </a:endParaRPr>
          </a:p>
          <a:p>
            <a:pPr indent="0" lvl="0" marL="0" rtl="0" algn="l">
              <a:lnSpc>
                <a:spcPct val="90000"/>
              </a:lnSpc>
              <a:spcBef>
                <a:spcPts val="1600"/>
              </a:spcBef>
              <a:spcAft>
                <a:spcPts val="1600"/>
              </a:spcAft>
              <a:buClr>
                <a:schemeClr val="dk1"/>
              </a:buClr>
              <a:buSzPts val="1800"/>
              <a:buNone/>
            </a:pPr>
            <a:r>
              <a:t/>
            </a:r>
            <a:endParaRPr/>
          </a:p>
        </p:txBody>
      </p:sp>
      <p:pic>
        <p:nvPicPr>
          <p:cNvPr id="181" name="Google Shape;181;p14"/>
          <p:cNvPicPr preferRelativeResize="0"/>
          <p:nvPr/>
        </p:nvPicPr>
        <p:blipFill rotWithShape="1">
          <a:blip r:embed="rId3">
            <a:alphaModFix/>
          </a:blip>
          <a:srcRect b="11148" l="35536" r="20520" t="48777"/>
          <a:stretch/>
        </p:blipFill>
        <p:spPr>
          <a:xfrm>
            <a:off x="1630017" y="3429000"/>
            <a:ext cx="8362123" cy="2746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5"/>
          <p:cNvSpPr txBox="1"/>
          <p:nvPr>
            <p:ph idx="1" type="body"/>
          </p:nvPr>
        </p:nvSpPr>
        <p:spPr>
          <a:xfrm>
            <a:off x="415600" y="689113"/>
            <a:ext cx="11360700" cy="5402700"/>
          </a:xfrm>
          <a:prstGeom prst="rect">
            <a:avLst/>
          </a:prstGeom>
          <a:noFill/>
          <a:ln>
            <a:noFill/>
          </a:ln>
        </p:spPr>
        <p:txBody>
          <a:bodyPr anchorCtr="0" anchor="t" bIns="121900" lIns="121900" spcFirstLastPara="1" rIns="121900" wrap="square" tIns="121900">
            <a:normAutofit/>
          </a:bodyPr>
          <a:lstStyle/>
          <a:p>
            <a:pPr indent="0" lvl="0" marL="0" rtl="0" algn="just">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A coil is an essential part of inductive transducers </a:t>
            </a:r>
            <a:endParaRPr>
              <a:latin typeface="Times New Roman"/>
              <a:ea typeface="Times New Roman"/>
              <a:cs typeface="Times New Roman"/>
              <a:sym typeface="Times New Roman"/>
            </a:endParaRPr>
          </a:p>
          <a:p>
            <a:pPr indent="0" lvl="0" marL="0" rtl="0" algn="just">
              <a:lnSpc>
                <a:spcPct val="90000"/>
              </a:lnSpc>
              <a:spcBef>
                <a:spcPts val="1600"/>
              </a:spcBef>
              <a:spcAft>
                <a:spcPts val="0"/>
              </a:spcAft>
              <a:buClr>
                <a:schemeClr val="dk1"/>
              </a:buClr>
              <a:buSzPts val="1800"/>
              <a:buNone/>
            </a:pPr>
            <a:r>
              <a:rPr lang="en-US">
                <a:latin typeface="Times New Roman"/>
                <a:ea typeface="Times New Roman"/>
                <a:cs typeface="Times New Roman"/>
                <a:sym typeface="Times New Roman"/>
              </a:rPr>
              <a:t>The coil may be wound on a metal (iron) core or an air core. </a:t>
            </a:r>
            <a:endParaRPr>
              <a:latin typeface="Times New Roman"/>
              <a:ea typeface="Times New Roman"/>
              <a:cs typeface="Times New Roman"/>
              <a:sym typeface="Times New Roman"/>
            </a:endParaRPr>
          </a:p>
          <a:p>
            <a:pPr indent="0" lvl="0" marL="0" rtl="0" algn="just">
              <a:lnSpc>
                <a:spcPct val="90000"/>
              </a:lnSpc>
              <a:spcBef>
                <a:spcPts val="1600"/>
              </a:spcBef>
              <a:spcAft>
                <a:spcPts val="0"/>
              </a:spcAft>
              <a:buClr>
                <a:schemeClr val="dk1"/>
              </a:buClr>
              <a:buSzPts val="1800"/>
              <a:buNone/>
            </a:pPr>
            <a:r>
              <a:rPr b="1" lang="en-US">
                <a:latin typeface="Times New Roman"/>
                <a:ea typeface="Times New Roman"/>
                <a:cs typeface="Times New Roman"/>
                <a:sym typeface="Times New Roman"/>
              </a:rPr>
              <a:t>In the variable reluctance type,</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just">
              <a:lnSpc>
                <a:spcPct val="90000"/>
              </a:lnSpc>
              <a:spcBef>
                <a:spcPts val="1600"/>
              </a:spcBef>
              <a:spcAft>
                <a:spcPts val="0"/>
              </a:spcAft>
              <a:buClr>
                <a:schemeClr val="dk1"/>
              </a:buClr>
              <a:buSzPts val="1800"/>
              <a:buNone/>
            </a:pPr>
            <a:r>
              <a:rPr lang="en-US">
                <a:latin typeface="Times New Roman"/>
                <a:ea typeface="Times New Roman"/>
                <a:cs typeface="Times New Roman"/>
                <a:sym typeface="Times New Roman"/>
              </a:rPr>
              <a:t>the core is a ferromagnetic material as also the armature. </a:t>
            </a:r>
            <a:endParaRPr>
              <a:latin typeface="Times New Roman"/>
              <a:ea typeface="Times New Roman"/>
              <a:cs typeface="Times New Roman"/>
              <a:sym typeface="Times New Roman"/>
            </a:endParaRPr>
          </a:p>
          <a:p>
            <a:pPr indent="0" lvl="0" marL="0" rtl="0" algn="just">
              <a:lnSpc>
                <a:spcPct val="90000"/>
              </a:lnSpc>
              <a:spcBef>
                <a:spcPts val="1600"/>
              </a:spcBef>
              <a:spcAft>
                <a:spcPts val="1600"/>
              </a:spcAft>
              <a:buClr>
                <a:schemeClr val="dk1"/>
              </a:buClr>
              <a:buSzPts val="1800"/>
              <a:buNone/>
            </a:pPr>
            <a:r>
              <a:rPr lang="en-US">
                <a:latin typeface="Times New Roman"/>
                <a:ea typeface="Times New Roman"/>
                <a:cs typeface="Times New Roman"/>
                <a:sym typeface="Times New Roman"/>
              </a:rPr>
              <a:t>This type of sensors are, perhaps, the most extensively used because it (i) is the most sensitive one, (ii) is least affected by external fields as the air gap is least, and (iii) requires less number of turns than in air core design for same value of inductance so that interwinding or self-capacitance and stray effects are less.</a:t>
            </a: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p>
            <a:pPr indent="0" lvl="0" marL="0" rtl="0" algn="l">
              <a:lnSpc>
                <a:spcPct val="90000"/>
              </a:lnSpc>
              <a:spcBef>
                <a:spcPts val="0"/>
              </a:spcBef>
              <a:spcAft>
                <a:spcPts val="1600"/>
              </a:spcAft>
              <a:buClr>
                <a:schemeClr val="dk1"/>
              </a:buClr>
              <a:buSzPts val="1800"/>
              <a:buNone/>
            </a:pPr>
            <a:r>
              <a:t/>
            </a:r>
            <a:endParaRPr/>
          </a:p>
        </p:txBody>
      </p:sp>
      <p:pic>
        <p:nvPicPr>
          <p:cNvPr id="192" name="Google Shape;192;p16"/>
          <p:cNvPicPr preferRelativeResize="0"/>
          <p:nvPr/>
        </p:nvPicPr>
        <p:blipFill rotWithShape="1">
          <a:blip r:embed="rId3">
            <a:alphaModFix/>
          </a:blip>
          <a:srcRect b="4983" l="8265" r="10861" t="17880"/>
          <a:stretch/>
        </p:blipFill>
        <p:spPr>
          <a:xfrm>
            <a:off x="415601" y="456001"/>
            <a:ext cx="11360800" cy="6058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17"/>
          <p:cNvPicPr preferRelativeResize="0"/>
          <p:nvPr/>
        </p:nvPicPr>
        <p:blipFill rotWithShape="1">
          <a:blip r:embed="rId3">
            <a:alphaModFix/>
          </a:blip>
          <a:srcRect b="11155" l="8158" r="12234" t="17876"/>
          <a:stretch/>
        </p:blipFill>
        <p:spPr>
          <a:xfrm>
            <a:off x="545700" y="498067"/>
            <a:ext cx="11093399" cy="559376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18"/>
          <p:cNvPicPr preferRelativeResize="0"/>
          <p:nvPr/>
        </p:nvPicPr>
        <p:blipFill rotWithShape="1">
          <a:blip r:embed="rId3">
            <a:alphaModFix/>
          </a:blip>
          <a:srcRect b="6627" l="21275" r="21900" t="20945"/>
          <a:stretch/>
        </p:blipFill>
        <p:spPr>
          <a:xfrm>
            <a:off x="-304799" y="413934"/>
            <a:ext cx="11675164" cy="6053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19"/>
          <p:cNvPicPr preferRelativeResize="0"/>
          <p:nvPr/>
        </p:nvPicPr>
        <p:blipFill rotWithShape="1">
          <a:blip r:embed="rId3">
            <a:alphaModFix/>
          </a:blip>
          <a:srcRect b="13576" l="21616" r="22134" t="27498"/>
          <a:stretch/>
        </p:blipFill>
        <p:spPr>
          <a:xfrm>
            <a:off x="198783" y="526101"/>
            <a:ext cx="11314086" cy="57819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
          <p:cNvSpPr txBox="1"/>
          <p:nvPr>
            <p:ph type="title"/>
          </p:nvPr>
        </p:nvSpPr>
        <p:spPr>
          <a:xfrm>
            <a:off x="1099930" y="1478884"/>
            <a:ext cx="9554700" cy="4663800"/>
          </a:xfrm>
          <a:prstGeom prst="rect">
            <a:avLst/>
          </a:prstGeom>
          <a:noFill/>
          <a:ln>
            <a:noFill/>
          </a:ln>
        </p:spPr>
        <p:txBody>
          <a:bodyPr anchorCtr="0" anchor="ctr" bIns="0" lIns="0" spcFirstLastPara="1" rIns="0" wrap="square" tIns="10075">
            <a:spAutoFit/>
          </a:bodyPr>
          <a:lstStyle/>
          <a:p>
            <a:pPr indent="0" lvl="0" marL="0" rtl="0" algn="l">
              <a:lnSpc>
                <a:spcPct val="90000"/>
              </a:lnSpc>
              <a:spcBef>
                <a:spcPts val="0"/>
              </a:spcBef>
              <a:spcAft>
                <a:spcPts val="0"/>
              </a:spcAft>
              <a:buClr>
                <a:schemeClr val="dk1"/>
              </a:buClr>
              <a:buSzPts val="2400"/>
              <a:buFont typeface="Algerian"/>
              <a:buNone/>
            </a:pPr>
            <a:r>
              <a:rPr i="1" lang="en-US" sz="2400" u="sng">
                <a:latin typeface="Algerian"/>
                <a:ea typeface="Algerian"/>
                <a:cs typeface="Algerian"/>
                <a:sym typeface="Algerian"/>
              </a:rPr>
              <a:t>BOOKS</a:t>
            </a:r>
            <a:br>
              <a:rPr b="0" i="1" lang="en-US" sz="2400" u="none" strike="noStrike">
                <a:latin typeface="Times New Roman"/>
                <a:ea typeface="Times New Roman"/>
                <a:cs typeface="Times New Roman"/>
                <a:sym typeface="Times New Roman"/>
              </a:rPr>
            </a:br>
            <a:r>
              <a:rPr b="0" i="1" lang="en-US" sz="2400" u="none" strike="noStrike">
                <a:latin typeface="Times New Roman"/>
                <a:ea typeface="Times New Roman"/>
                <a:cs typeface="Times New Roman"/>
                <a:sym typeface="Times New Roman"/>
              </a:rPr>
              <a:t>1. Patranabis, D., “Sensors and Transducers”, 2nd Edition, Prentice Hall India Pvt. Ltd, 2010.</a:t>
            </a:r>
            <a:br>
              <a:rPr b="0" i="1" lang="en-US" sz="2400" u="none" strike="noStrike">
                <a:latin typeface="Times New Roman"/>
                <a:ea typeface="Times New Roman"/>
                <a:cs typeface="Times New Roman"/>
                <a:sym typeface="Times New Roman"/>
              </a:rPr>
            </a:br>
            <a:r>
              <a:rPr b="0" i="1" lang="en-US" sz="2400" u="none" strike="noStrike">
                <a:latin typeface="Times New Roman"/>
                <a:ea typeface="Times New Roman"/>
                <a:cs typeface="Times New Roman"/>
                <a:sym typeface="Times New Roman"/>
              </a:rPr>
              <a:t>2. Doeblin, E.O., “Measurement Systems: Applications and Design”, 6thEdition, Tata McGraw-Hill</a:t>
            </a:r>
            <a:br>
              <a:rPr b="0" i="1" lang="en-US" sz="2400" u="none" strike="noStrike">
                <a:latin typeface="Times New Roman"/>
                <a:ea typeface="Times New Roman"/>
                <a:cs typeface="Times New Roman"/>
                <a:sym typeface="Times New Roman"/>
              </a:rPr>
            </a:br>
            <a:r>
              <a:rPr b="0" i="1" lang="en-US" sz="2400" u="none" strike="noStrike">
                <a:latin typeface="Times New Roman"/>
                <a:ea typeface="Times New Roman"/>
                <a:cs typeface="Times New Roman"/>
                <a:sym typeface="Times New Roman"/>
              </a:rPr>
              <a:t>Book Co., 2011.</a:t>
            </a:r>
            <a:br>
              <a:rPr b="0" i="1" lang="en-US" sz="2400" u="none" strike="noStrike">
                <a:latin typeface="Times New Roman"/>
                <a:ea typeface="Times New Roman"/>
                <a:cs typeface="Times New Roman"/>
                <a:sym typeface="Times New Roman"/>
              </a:rPr>
            </a:br>
            <a:r>
              <a:rPr b="0" i="1" lang="en-US" sz="2400" u="none" strike="noStrike">
                <a:latin typeface="Times New Roman"/>
                <a:ea typeface="Times New Roman"/>
                <a:cs typeface="Times New Roman"/>
                <a:sym typeface="Times New Roman"/>
              </a:rPr>
              <a:t>3. Bentley, J. P., “Principles of Measurement Systems”, 4th Edition, Addison Wesley Longman Ltd.,</a:t>
            </a:r>
            <a:br>
              <a:rPr b="0" i="1" lang="en-US" sz="2400" u="none" strike="noStrike">
                <a:latin typeface="Times New Roman"/>
                <a:ea typeface="Times New Roman"/>
                <a:cs typeface="Times New Roman"/>
                <a:sym typeface="Times New Roman"/>
              </a:rPr>
            </a:br>
            <a:r>
              <a:rPr b="0" i="1" lang="en-US" sz="2400" u="none" strike="noStrike">
                <a:latin typeface="Times New Roman"/>
                <a:ea typeface="Times New Roman"/>
                <a:cs typeface="Times New Roman"/>
                <a:sym typeface="Times New Roman"/>
              </a:rPr>
              <a:t>UK, 2004.</a:t>
            </a:r>
            <a:br>
              <a:rPr b="0" i="1" lang="en-US" sz="2400" u="none" strike="noStrike">
                <a:latin typeface="Times New Roman"/>
                <a:ea typeface="Times New Roman"/>
                <a:cs typeface="Times New Roman"/>
                <a:sym typeface="Times New Roman"/>
              </a:rPr>
            </a:br>
            <a:r>
              <a:rPr b="0" i="1" lang="en-US" sz="2400" u="none" strike="noStrike">
                <a:latin typeface="Times New Roman"/>
                <a:ea typeface="Times New Roman"/>
                <a:cs typeface="Times New Roman"/>
                <a:sym typeface="Times New Roman"/>
              </a:rPr>
              <a:t>4. Murthy, D.V.S., “Transducers and Instrumentation”, Prentice Hall of India Pvt. Ltd., New Delhi, 2010.</a:t>
            </a:r>
            <a:br>
              <a:rPr b="0" i="1" lang="en-US" sz="2400" u="none" strike="noStrike">
                <a:latin typeface="Times New Roman"/>
                <a:ea typeface="Times New Roman"/>
                <a:cs typeface="Times New Roman"/>
                <a:sym typeface="Times New Roman"/>
              </a:rPr>
            </a:br>
            <a:r>
              <a:rPr b="0" i="1" lang="en-US" sz="2400" u="none" strike="noStrike">
                <a:latin typeface="Times New Roman"/>
                <a:ea typeface="Times New Roman"/>
                <a:cs typeface="Times New Roman"/>
                <a:sym typeface="Times New Roman"/>
              </a:rPr>
              <a:t>5. Neubert H.K.P., “Instrument Transducers – An Introduction to their performance and Design”, Oxford</a:t>
            </a:r>
            <a:br>
              <a:rPr b="0" i="1" lang="en-US" sz="2400" u="none" strike="noStrike">
                <a:latin typeface="Times New Roman"/>
                <a:ea typeface="Times New Roman"/>
                <a:cs typeface="Times New Roman"/>
                <a:sym typeface="Times New Roman"/>
              </a:rPr>
            </a:br>
            <a:r>
              <a:rPr b="0" i="1" lang="en-US" sz="2400" u="none" strike="noStrike">
                <a:latin typeface="Times New Roman"/>
                <a:ea typeface="Times New Roman"/>
                <a:cs typeface="Times New Roman"/>
                <a:sym typeface="Times New Roman"/>
              </a:rPr>
              <a:t>University Press, Cambridge, 2003.</a:t>
            </a:r>
            <a:endParaRPr sz="24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0"/>
          <p:cNvPicPr preferRelativeResize="0"/>
          <p:nvPr/>
        </p:nvPicPr>
        <p:blipFill rotWithShape="1">
          <a:blip r:embed="rId3">
            <a:alphaModFix/>
          </a:blip>
          <a:srcRect b="13166" l="21040" r="22595" t="24631"/>
          <a:stretch/>
        </p:blipFill>
        <p:spPr>
          <a:xfrm>
            <a:off x="882267" y="624301"/>
            <a:ext cx="10633873" cy="581625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1"/>
          <p:cNvPicPr preferRelativeResize="0"/>
          <p:nvPr/>
        </p:nvPicPr>
        <p:blipFill rotWithShape="1">
          <a:blip r:embed="rId3">
            <a:alphaModFix/>
          </a:blip>
          <a:srcRect b="5648" l="21198" r="22706" t="21261"/>
          <a:stretch/>
        </p:blipFill>
        <p:spPr>
          <a:xfrm>
            <a:off x="629834" y="456001"/>
            <a:ext cx="10658666" cy="605081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2"/>
          <p:cNvPicPr preferRelativeResize="0"/>
          <p:nvPr/>
        </p:nvPicPr>
        <p:blipFill rotWithShape="1">
          <a:blip r:embed="rId3">
            <a:alphaModFix/>
          </a:blip>
          <a:srcRect b="19132" l="23030" r="23805" t="20436"/>
          <a:stretch/>
        </p:blipFill>
        <p:spPr>
          <a:xfrm>
            <a:off x="840200" y="624300"/>
            <a:ext cx="10518401" cy="60680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3"/>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70707"/>
              <a:buFont typeface="Calibri"/>
              <a:buNone/>
            </a:pPr>
            <a:r>
              <a:t/>
            </a:r>
            <a:endParaRPr/>
          </a:p>
        </p:txBody>
      </p:sp>
      <p:sp>
        <p:nvSpPr>
          <p:cNvPr id="228" name="Google Shape;228;p23"/>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rmAutofit/>
          </a:bodyPr>
          <a:lstStyle/>
          <a:p>
            <a:pPr indent="-457188" lvl="0" marL="609584" rtl="0" algn="l">
              <a:lnSpc>
                <a:spcPct val="90000"/>
              </a:lnSpc>
              <a:spcBef>
                <a:spcPts val="0"/>
              </a:spcBef>
              <a:spcAft>
                <a:spcPts val="0"/>
              </a:spcAft>
              <a:buClr>
                <a:schemeClr val="dk1"/>
              </a:buClr>
              <a:buSzPts val="1800"/>
              <a:buChar char="●"/>
            </a:pPr>
            <a:r>
              <a:rPr lang="en-US"/>
              <a:t>For transformer type transducer , refer the pdf </a:t>
            </a:r>
            <a:endParaRPr/>
          </a:p>
          <a:p>
            <a:pPr indent="-457188" lvl="0" marL="609584" rtl="0" algn="l">
              <a:lnSpc>
                <a:spcPct val="90000"/>
              </a:lnSpc>
              <a:spcBef>
                <a:spcPts val="0"/>
              </a:spcBef>
              <a:spcAft>
                <a:spcPts val="0"/>
              </a:spcAft>
              <a:buClr>
                <a:schemeClr val="dk1"/>
              </a:buClr>
              <a:buSzPts val="1800"/>
              <a:buChar char="●"/>
            </a:pPr>
            <a:r>
              <a:rPr lang="en-US"/>
              <a:t>For electromagnetic type transducer , refer the pdf </a:t>
            </a:r>
            <a:endParaRPr/>
          </a:p>
          <a:p>
            <a:pPr indent="-457188" lvl="0" marL="609584" rtl="0" algn="l">
              <a:lnSpc>
                <a:spcPct val="90000"/>
              </a:lnSpc>
              <a:spcBef>
                <a:spcPts val="0"/>
              </a:spcBef>
              <a:spcAft>
                <a:spcPts val="0"/>
              </a:spcAft>
              <a:buClr>
                <a:srgbClr val="0563C1"/>
              </a:buClr>
              <a:buSzPts val="1800"/>
              <a:buChar char="●"/>
            </a:pPr>
            <a:r>
              <a:rPr lang="en-US" sz="1800" u="sng">
                <a:solidFill>
                  <a:schemeClr val="hlink"/>
                </a:solidFill>
                <a:latin typeface="Calibri"/>
                <a:ea typeface="Calibri"/>
                <a:cs typeface="Calibri"/>
                <a:sym typeface="Calibri"/>
                <a:hlinkClick r:id="rId3"/>
              </a:rPr>
              <a:t>https://www.youtube.com/watch?v=zyJZJu_1lgE          -LVDT</a:t>
            </a:r>
            <a:r>
              <a:rPr lang="en-US" sz="1800">
                <a:latin typeface="Calibri"/>
                <a:ea typeface="Calibri"/>
                <a:cs typeface="Calibri"/>
                <a:sym typeface="Calibri"/>
              </a:rPr>
              <a:t> </a:t>
            </a:r>
            <a:endParaRPr/>
          </a:p>
          <a:p>
            <a:pPr indent="-342888" lvl="0" marL="609584" rtl="0" algn="l">
              <a:lnSpc>
                <a:spcPct val="90000"/>
              </a:lnSpc>
              <a:spcBef>
                <a:spcPts val="0"/>
              </a:spcBef>
              <a:spcAft>
                <a:spcPts val="0"/>
              </a:spcAft>
              <a:buClr>
                <a:schemeClr val="dk1"/>
              </a:buClr>
              <a:buSzPts val="1800"/>
              <a:buNone/>
            </a:pPr>
            <a:r>
              <a:t/>
            </a:r>
            <a:endParaRPr/>
          </a:p>
          <a:p>
            <a:pPr indent="-457188" lvl="0" marL="609584" rtl="0" algn="l">
              <a:lnSpc>
                <a:spcPct val="90000"/>
              </a:lnSpc>
              <a:spcBef>
                <a:spcPts val="0"/>
              </a:spcBef>
              <a:spcAft>
                <a:spcPts val="0"/>
              </a:spcAft>
              <a:buClr>
                <a:srgbClr val="0563C1"/>
              </a:buClr>
              <a:buSzPts val="1800"/>
              <a:buChar char="●"/>
            </a:pPr>
            <a:r>
              <a:rPr lang="en-US" sz="1800" u="sng">
                <a:solidFill>
                  <a:schemeClr val="hlink"/>
                </a:solidFill>
                <a:latin typeface="Calibri"/>
                <a:ea typeface="Calibri"/>
                <a:cs typeface="Calibri"/>
                <a:sym typeface="Calibri"/>
                <a:hlinkClick r:id="rId4"/>
              </a:rPr>
              <a:t>https://www.youtube.com/watch?v=N20lO9cWL9w</a:t>
            </a:r>
            <a:r>
              <a:rPr lang="en-US" sz="1800">
                <a:latin typeface="Calibri"/>
                <a:ea typeface="Calibri"/>
                <a:cs typeface="Calibri"/>
                <a:sym typeface="Calibri"/>
              </a:rPr>
              <a:t>  -- lecture series I on sensor and transducer</a:t>
            </a:r>
            <a:endParaRPr/>
          </a:p>
          <a:p>
            <a:pPr indent="-457188" lvl="0" marL="609584" rtl="0" algn="l">
              <a:lnSpc>
                <a:spcPct val="90000"/>
              </a:lnSpc>
              <a:spcBef>
                <a:spcPts val="0"/>
              </a:spcBef>
              <a:spcAft>
                <a:spcPts val="0"/>
              </a:spcAft>
              <a:buClr>
                <a:schemeClr val="dk1"/>
              </a:buClr>
              <a:buSzPts val="1800"/>
              <a:buChar char="●"/>
            </a:pPr>
            <a:r>
              <a:rPr lang="en-US" u="sng">
                <a:solidFill>
                  <a:schemeClr val="hlink"/>
                </a:solidFill>
                <a:hlinkClick r:id="rId5"/>
              </a:rPr>
              <a:t>https://www.youtube.com/watch?v=s2o600RiEGU</a:t>
            </a:r>
            <a:r>
              <a:rPr lang="en-US"/>
              <a:t>   - LVDT</a:t>
            </a:r>
            <a:endParaRPr/>
          </a:p>
          <a:p>
            <a:pPr indent="-342888" lvl="0" marL="609584" rtl="0" algn="l">
              <a:lnSpc>
                <a:spcPct val="90000"/>
              </a:lnSpc>
              <a:spcBef>
                <a:spcPts val="0"/>
              </a:spcBef>
              <a:spcAft>
                <a:spcPts val="0"/>
              </a:spcAft>
              <a:buClr>
                <a:schemeClr val="dk1"/>
              </a:buClr>
              <a:buSzPts val="18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ctr">
              <a:lnSpc>
                <a:spcPct val="90000"/>
              </a:lnSpc>
              <a:spcBef>
                <a:spcPts val="0"/>
              </a:spcBef>
              <a:spcAft>
                <a:spcPts val="0"/>
              </a:spcAft>
              <a:buClr>
                <a:schemeClr val="dk1"/>
              </a:buClr>
              <a:buSzPct val="70707"/>
              <a:buFont typeface="Algerian"/>
              <a:buNone/>
            </a:pPr>
            <a:r>
              <a:rPr lang="en-US">
                <a:latin typeface="Algerian"/>
                <a:ea typeface="Algerian"/>
                <a:cs typeface="Algerian"/>
                <a:sym typeface="Algerian"/>
              </a:rPr>
              <a:t>Electromagnetic Transducer</a:t>
            </a:r>
            <a:endParaRPr>
              <a:latin typeface="Algerian"/>
              <a:ea typeface="Algerian"/>
              <a:cs typeface="Algerian"/>
              <a:sym typeface="Algerian"/>
            </a:endParaRPr>
          </a:p>
        </p:txBody>
      </p:sp>
      <p:sp>
        <p:nvSpPr>
          <p:cNvPr id="234" name="Google Shape;234;p2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Bilateral double-function type transducer('mechanical input-electrical output' and 'electrical input-mechanical output)</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These transducers can be used both as 'generators' and 'sensors' often termed as 'senders' and 'receivers' respectively</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Governed by (i) Faraday's law of electrodynamics and (ii) piezoelectric effect</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Consists of an inductance coil wound on a ferromagnetic core and a variable gap provides the variation in the output.</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For producing unidirectional flux, a magnetizing coil with a bias current may be provided or the core</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Generally, a permanent magnet is used as a core</a:t>
            </a:r>
            <a:endParaRPr>
              <a:latin typeface="Times New Roman"/>
              <a:ea typeface="Times New Roman"/>
              <a:cs typeface="Times New Roman"/>
              <a:sym typeface="Times New Roman"/>
            </a:endParaRPr>
          </a:p>
          <a:p>
            <a:pPr indent="0" lvl="0" marL="0" rtl="0" algn="l">
              <a:lnSpc>
                <a:spcPct val="90000"/>
              </a:lnSpc>
              <a:spcBef>
                <a:spcPts val="1600"/>
              </a:spcBef>
              <a:spcAft>
                <a:spcPts val="1600"/>
              </a:spcAft>
              <a:buClr>
                <a:schemeClr val="dk1"/>
              </a:buClr>
              <a:buSzPts val="18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5"/>
          <p:cNvSpPr txBox="1"/>
          <p:nvPr>
            <p:ph type="title"/>
          </p:nvPr>
        </p:nvSpPr>
        <p:spPr>
          <a:xfrm>
            <a:off x="415600" y="159657"/>
            <a:ext cx="11360700" cy="1197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2800"/>
              <a:buFont typeface="Calibri"/>
              <a:buNone/>
            </a:pPr>
            <a:r>
              <a:rPr lang="en-US"/>
              <a:t>LVDT</a:t>
            </a:r>
            <a:endParaRPr/>
          </a:p>
        </p:txBody>
      </p:sp>
      <p:sp>
        <p:nvSpPr>
          <p:cNvPr id="240" name="Google Shape;240;p25"/>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rmAutofit/>
          </a:bodyPr>
          <a:lstStyle/>
          <a:p>
            <a:pPr indent="-342888" lvl="0" marL="609584" rtl="0" algn="l">
              <a:lnSpc>
                <a:spcPct val="90000"/>
              </a:lnSpc>
              <a:spcBef>
                <a:spcPts val="0"/>
              </a:spcBef>
              <a:spcAft>
                <a:spcPts val="0"/>
              </a:spcAft>
              <a:buClr>
                <a:schemeClr val="dk1"/>
              </a:buClr>
              <a:buSzPts val="1800"/>
              <a:buNone/>
            </a:pPr>
            <a:r>
              <a:t/>
            </a:r>
            <a:endParaRPr/>
          </a:p>
        </p:txBody>
      </p:sp>
      <p:pic>
        <p:nvPicPr>
          <p:cNvPr descr="Graphical user interface, text, application&#10;&#10;Description automatically generated" id="241" name="Google Shape;241;p25"/>
          <p:cNvPicPr preferRelativeResize="0"/>
          <p:nvPr/>
        </p:nvPicPr>
        <p:blipFill rotWithShape="1">
          <a:blip r:embed="rId3">
            <a:alphaModFix/>
          </a:blip>
          <a:srcRect b="0" l="0" r="0" t="0"/>
          <a:stretch/>
        </p:blipFill>
        <p:spPr>
          <a:xfrm>
            <a:off x="5902000" y="1049067"/>
            <a:ext cx="6554115" cy="4428738"/>
          </a:xfrm>
          <a:prstGeom prst="rect">
            <a:avLst/>
          </a:prstGeom>
          <a:noFill/>
          <a:ln>
            <a:noFill/>
          </a:ln>
        </p:spPr>
      </p:pic>
      <p:pic>
        <p:nvPicPr>
          <p:cNvPr descr="Diagram&#10;&#10;Description automatically generated" id="242" name="Google Shape;242;p25"/>
          <p:cNvPicPr preferRelativeResize="0"/>
          <p:nvPr/>
        </p:nvPicPr>
        <p:blipFill rotWithShape="1">
          <a:blip r:embed="rId4">
            <a:alphaModFix/>
          </a:blip>
          <a:srcRect b="0" l="0" r="0" t="0"/>
          <a:stretch/>
        </p:blipFill>
        <p:spPr>
          <a:xfrm>
            <a:off x="0" y="975167"/>
            <a:ext cx="6897591" cy="44632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6"/>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rgbClr val="757575"/>
              </a:buClr>
              <a:buSzPct val="70707"/>
              <a:buFont typeface="Montserrat"/>
              <a:buNone/>
            </a:pPr>
            <a:r>
              <a:rPr b="1" i="0" lang="en-US" cap="none">
                <a:solidFill>
                  <a:srgbClr val="757575"/>
                </a:solidFill>
                <a:latin typeface="Montserrat"/>
                <a:ea typeface="Montserrat"/>
                <a:cs typeface="Montserrat"/>
                <a:sym typeface="Montserrat"/>
              </a:rPr>
              <a:t>LVDT/RVDTS CAN PROVIDE ABSOLUTE POSITIONING IN HARSH ENVIRONMENT APPLICATIONS.</a:t>
            </a:r>
            <a:br>
              <a:rPr b="1" i="0" lang="en-US" cap="none">
                <a:solidFill>
                  <a:srgbClr val="757575"/>
                </a:solidFill>
                <a:latin typeface="Montserrat"/>
                <a:ea typeface="Montserrat"/>
                <a:cs typeface="Montserrat"/>
                <a:sym typeface="Montserrat"/>
              </a:rPr>
            </a:br>
            <a:endParaRPr/>
          </a:p>
        </p:txBody>
      </p:sp>
      <p:sp>
        <p:nvSpPr>
          <p:cNvPr id="248" name="Google Shape;248;p26"/>
          <p:cNvSpPr txBox="1"/>
          <p:nvPr>
            <p:ph idx="1" type="body"/>
          </p:nvPr>
        </p:nvSpPr>
        <p:spPr>
          <a:xfrm>
            <a:off x="883434" y="3291184"/>
            <a:ext cx="7672200" cy="2361300"/>
          </a:xfrm>
          <a:prstGeom prst="rect">
            <a:avLst/>
          </a:prstGeom>
          <a:noFill/>
          <a:ln>
            <a:noFill/>
          </a:ln>
        </p:spPr>
        <p:txBody>
          <a:bodyPr anchorCtr="0" anchor="t" bIns="91425" lIns="91425" spcFirstLastPara="1" rIns="91425" wrap="square" tIns="91425">
            <a:normAutofit/>
          </a:bodyPr>
          <a:lstStyle/>
          <a:p>
            <a:pPr indent="-457188" lvl="0" marL="609584" rtl="0" algn="l">
              <a:lnSpc>
                <a:spcPct val="90000"/>
              </a:lnSpc>
              <a:spcBef>
                <a:spcPts val="0"/>
              </a:spcBef>
              <a:spcAft>
                <a:spcPts val="0"/>
              </a:spcAft>
              <a:buClr>
                <a:schemeClr val="dk1"/>
              </a:buClr>
              <a:buSzPts val="1800"/>
              <a:buChar char="●"/>
            </a:pPr>
            <a:r>
              <a:rPr lang="en-US"/>
              <a:t>LVDT application</a:t>
            </a:r>
            <a:endParaRPr/>
          </a:p>
        </p:txBody>
      </p:sp>
      <p:pic>
        <p:nvPicPr>
          <p:cNvPr id="249" name="Google Shape;249;p26"/>
          <p:cNvPicPr preferRelativeResize="0"/>
          <p:nvPr/>
        </p:nvPicPr>
        <p:blipFill rotWithShape="1">
          <a:blip r:embed="rId3">
            <a:alphaModFix/>
          </a:blip>
          <a:srcRect b="0" l="0" r="0" t="0"/>
          <a:stretch/>
        </p:blipFill>
        <p:spPr>
          <a:xfrm>
            <a:off x="1432127" y="1787194"/>
            <a:ext cx="9381016" cy="463132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7"/>
          <p:cNvSpPr/>
          <p:nvPr/>
        </p:nvSpPr>
        <p:spPr>
          <a:xfrm>
            <a:off x="2405896" y="325755"/>
            <a:ext cx="7422600" cy="1269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chemeClr val="dk1"/>
              </a:solidFill>
              <a:latin typeface="Calibri"/>
              <a:ea typeface="Calibri"/>
              <a:cs typeface="Calibri"/>
              <a:sym typeface="Calibri"/>
            </a:endParaRPr>
          </a:p>
        </p:txBody>
      </p:sp>
      <p:sp>
        <p:nvSpPr>
          <p:cNvPr id="255" name="Google Shape;255;p27"/>
          <p:cNvSpPr txBox="1"/>
          <p:nvPr>
            <p:ph type="title"/>
          </p:nvPr>
        </p:nvSpPr>
        <p:spPr>
          <a:xfrm>
            <a:off x="781877" y="476862"/>
            <a:ext cx="10243800" cy="712200"/>
          </a:xfrm>
          <a:prstGeom prst="rect">
            <a:avLst/>
          </a:prstGeom>
          <a:noFill/>
          <a:ln>
            <a:noFill/>
          </a:ln>
        </p:spPr>
        <p:txBody>
          <a:bodyPr anchorCtr="0" anchor="ctr" bIns="0" lIns="0" spcFirstLastPara="1" rIns="0" wrap="square" tIns="8925">
            <a:spAutoFit/>
          </a:bodyPr>
          <a:lstStyle/>
          <a:p>
            <a:pPr indent="0" lvl="0" marL="8929" rtl="0" algn="ctr">
              <a:lnSpc>
                <a:spcPct val="100000"/>
              </a:lnSpc>
              <a:spcBef>
                <a:spcPts val="0"/>
              </a:spcBef>
              <a:spcAft>
                <a:spcPts val="0"/>
              </a:spcAft>
              <a:buClr>
                <a:schemeClr val="dk1"/>
              </a:buClr>
              <a:buSzPts val="4570"/>
              <a:buFont typeface="Algerian"/>
              <a:buNone/>
            </a:pPr>
            <a:r>
              <a:rPr lang="en-US" sz="4570">
                <a:latin typeface="Algerian"/>
                <a:ea typeface="Algerian"/>
                <a:cs typeface="Algerian"/>
                <a:sym typeface="Algerian"/>
              </a:rPr>
              <a:t>What is Magnetostriction?</a:t>
            </a:r>
            <a:endParaRPr sz="4570">
              <a:latin typeface="Algerian"/>
              <a:ea typeface="Algerian"/>
              <a:cs typeface="Algerian"/>
              <a:sym typeface="Algerian"/>
            </a:endParaRPr>
          </a:p>
        </p:txBody>
      </p:sp>
      <p:sp>
        <p:nvSpPr>
          <p:cNvPr id="256" name="Google Shape;256;p27"/>
          <p:cNvSpPr txBox="1"/>
          <p:nvPr/>
        </p:nvSpPr>
        <p:spPr>
          <a:xfrm>
            <a:off x="1205948" y="1509653"/>
            <a:ext cx="9607800" cy="2545500"/>
          </a:xfrm>
          <a:prstGeom prst="rect">
            <a:avLst/>
          </a:prstGeom>
          <a:noFill/>
          <a:ln>
            <a:noFill/>
          </a:ln>
        </p:spPr>
        <p:txBody>
          <a:bodyPr anchorCtr="0" anchor="t" bIns="0" lIns="0" spcFirstLastPara="1" rIns="0" wrap="square" tIns="8475">
            <a:spAutoFit/>
          </a:bodyPr>
          <a:lstStyle/>
          <a:p>
            <a:pPr indent="-303598" lvl="0" marL="312080" marR="121885" rtl="0" algn="just">
              <a:lnSpc>
                <a:spcPct val="100000"/>
              </a:lnSpc>
              <a:spcBef>
                <a:spcPts val="0"/>
              </a:spcBef>
              <a:spcAft>
                <a:spcPts val="0"/>
              </a:spcAft>
              <a:buClr>
                <a:srgbClr val="515151"/>
              </a:buClr>
              <a:buSzPts val="2109"/>
              <a:buFont typeface="Times New Roman"/>
              <a:buChar char="•"/>
            </a:pPr>
            <a:r>
              <a:rPr b="0" i="0" lang="en-US" sz="2812" u="none" cap="none" strike="noStrike">
                <a:solidFill>
                  <a:srgbClr val="515151"/>
                </a:solidFill>
                <a:latin typeface="Times New Roman"/>
                <a:ea typeface="Times New Roman"/>
                <a:cs typeface="Times New Roman"/>
                <a:sym typeface="Times New Roman"/>
              </a:rPr>
              <a:t>Magnetostriction is a property of ferromagnetic  materials that causes them to change their  shape or dimensions (expand or contract)  during the process of magnetization.</a:t>
            </a:r>
            <a:endParaRPr b="0" i="0" sz="2812"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21"/>
              </a:spcBef>
              <a:spcAft>
                <a:spcPts val="0"/>
              </a:spcAft>
              <a:buClr>
                <a:srgbClr val="515151"/>
              </a:buClr>
              <a:buSzPts val="2426"/>
              <a:buFont typeface="Arial"/>
              <a:buNone/>
            </a:pPr>
            <a:r>
              <a:t/>
            </a:r>
            <a:endParaRPr b="0" i="0" sz="2426" u="none" cap="none" strike="noStrike">
              <a:solidFill>
                <a:schemeClr val="dk1"/>
              </a:solidFill>
              <a:latin typeface="Times New Roman"/>
              <a:ea typeface="Times New Roman"/>
              <a:cs typeface="Times New Roman"/>
              <a:sym typeface="Times New Roman"/>
            </a:endParaRPr>
          </a:p>
          <a:p>
            <a:pPr indent="-303598" lvl="0" marL="312080" marR="3572" rtl="0" algn="just">
              <a:lnSpc>
                <a:spcPct val="100000"/>
              </a:lnSpc>
              <a:spcBef>
                <a:spcPts val="0"/>
              </a:spcBef>
              <a:spcAft>
                <a:spcPts val="0"/>
              </a:spcAft>
              <a:buClr>
                <a:srgbClr val="515151"/>
              </a:buClr>
              <a:buSzPts val="2109"/>
              <a:buFont typeface="Times New Roman"/>
              <a:buChar char="•"/>
            </a:pPr>
            <a:r>
              <a:rPr b="0" i="0" lang="en-US" sz="2812" u="none" cap="none" strike="noStrike">
                <a:solidFill>
                  <a:srgbClr val="515151"/>
                </a:solidFill>
                <a:latin typeface="Times New Roman"/>
                <a:ea typeface="Times New Roman"/>
                <a:cs typeface="Times New Roman"/>
                <a:sym typeface="Times New Roman"/>
              </a:rPr>
              <a:t>The effect was first identified in 1842 by </a:t>
            </a:r>
            <a:r>
              <a:rPr b="1" i="0" lang="en-US" sz="2812" u="none" cap="none" strike="noStrike">
                <a:solidFill>
                  <a:srgbClr val="515151"/>
                </a:solidFill>
                <a:latin typeface="Times New Roman"/>
                <a:ea typeface="Times New Roman"/>
                <a:cs typeface="Times New Roman"/>
                <a:sym typeface="Times New Roman"/>
              </a:rPr>
              <a:t>James  Joule </a:t>
            </a:r>
            <a:r>
              <a:rPr b="0" i="0" lang="en-US" sz="2812" u="none" cap="none" strike="noStrike">
                <a:solidFill>
                  <a:srgbClr val="515151"/>
                </a:solidFill>
                <a:latin typeface="Times New Roman"/>
                <a:ea typeface="Times New Roman"/>
                <a:cs typeface="Times New Roman"/>
                <a:sym typeface="Times New Roman"/>
              </a:rPr>
              <a:t>when observing a sample of nickel.</a:t>
            </a:r>
            <a:endParaRPr b="0" i="0" sz="2812" u="none" cap="none" strike="noStrike">
              <a:solidFill>
                <a:schemeClr val="dk1"/>
              </a:solidFill>
              <a:latin typeface="Times New Roman"/>
              <a:ea typeface="Times New Roman"/>
              <a:cs typeface="Times New Roman"/>
              <a:sym typeface="Times New Roman"/>
            </a:endParaRPr>
          </a:p>
        </p:txBody>
      </p:sp>
      <p:sp>
        <p:nvSpPr>
          <p:cNvPr id="257" name="Google Shape;257;p27"/>
          <p:cNvSpPr/>
          <p:nvPr/>
        </p:nvSpPr>
        <p:spPr>
          <a:xfrm>
            <a:off x="3242278" y="4055260"/>
            <a:ext cx="6586200" cy="2458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grpSp>
        <p:nvGrpSpPr>
          <p:cNvPr id="262" name="Google Shape;262;p28"/>
          <p:cNvGrpSpPr/>
          <p:nvPr/>
        </p:nvGrpSpPr>
        <p:grpSpPr>
          <a:xfrm>
            <a:off x="2009742" y="1362698"/>
            <a:ext cx="7566856" cy="1006583"/>
            <a:chOff x="1507236" y="633983"/>
            <a:chExt cx="10047611" cy="1670400"/>
          </a:xfrm>
        </p:grpSpPr>
        <p:sp>
          <p:nvSpPr>
            <p:cNvPr id="263" name="Google Shape;263;p28"/>
            <p:cNvSpPr/>
            <p:nvPr/>
          </p:nvSpPr>
          <p:spPr>
            <a:xfrm>
              <a:off x="1507236" y="633983"/>
              <a:ext cx="6786300" cy="1670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chemeClr val="dk1"/>
                </a:solidFill>
                <a:latin typeface="Calibri"/>
                <a:ea typeface="Calibri"/>
                <a:cs typeface="Calibri"/>
                <a:sym typeface="Calibri"/>
              </a:endParaRPr>
            </a:p>
          </p:txBody>
        </p:sp>
        <p:sp>
          <p:nvSpPr>
            <p:cNvPr id="264" name="Google Shape;264;p28"/>
            <p:cNvSpPr/>
            <p:nvPr/>
          </p:nvSpPr>
          <p:spPr>
            <a:xfrm>
              <a:off x="7309104" y="633983"/>
              <a:ext cx="1239000" cy="1670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chemeClr val="dk1"/>
                </a:solidFill>
                <a:latin typeface="Calibri"/>
                <a:ea typeface="Calibri"/>
                <a:cs typeface="Calibri"/>
                <a:sym typeface="Calibri"/>
              </a:endParaRPr>
            </a:p>
          </p:txBody>
        </p:sp>
        <p:sp>
          <p:nvSpPr>
            <p:cNvPr id="265" name="Google Shape;265;p28"/>
            <p:cNvSpPr/>
            <p:nvPr/>
          </p:nvSpPr>
          <p:spPr>
            <a:xfrm>
              <a:off x="7775447" y="633983"/>
              <a:ext cx="3779400" cy="1670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chemeClr val="dk1"/>
                </a:solidFill>
                <a:latin typeface="Calibri"/>
                <a:ea typeface="Calibri"/>
                <a:cs typeface="Calibri"/>
                <a:sym typeface="Calibri"/>
              </a:endParaRPr>
            </a:p>
          </p:txBody>
        </p:sp>
      </p:grpSp>
      <p:sp>
        <p:nvSpPr>
          <p:cNvPr id="266" name="Google Shape;266;p28"/>
          <p:cNvSpPr txBox="1"/>
          <p:nvPr>
            <p:ph type="title"/>
          </p:nvPr>
        </p:nvSpPr>
        <p:spPr>
          <a:xfrm>
            <a:off x="596348" y="584902"/>
            <a:ext cx="10416300" cy="658200"/>
          </a:xfrm>
          <a:prstGeom prst="rect">
            <a:avLst/>
          </a:prstGeom>
          <a:noFill/>
          <a:ln>
            <a:noFill/>
          </a:ln>
        </p:spPr>
        <p:txBody>
          <a:bodyPr anchorCtr="0" anchor="ctr" bIns="0" lIns="0" spcFirstLastPara="1" rIns="0" wrap="square" tIns="8925">
            <a:spAutoFit/>
          </a:bodyPr>
          <a:lstStyle/>
          <a:p>
            <a:pPr indent="0" lvl="0" marL="8929" rtl="0" algn="ctr">
              <a:lnSpc>
                <a:spcPct val="100000"/>
              </a:lnSpc>
              <a:spcBef>
                <a:spcPts val="0"/>
              </a:spcBef>
              <a:spcAft>
                <a:spcPts val="0"/>
              </a:spcAft>
              <a:buClr>
                <a:schemeClr val="dk1"/>
              </a:buClr>
              <a:buSzPts val="4219"/>
              <a:buFont typeface="Algerian"/>
              <a:buNone/>
            </a:pPr>
            <a:r>
              <a:rPr lang="en-US" sz="4219">
                <a:latin typeface="Algerian"/>
                <a:ea typeface="Algerian"/>
                <a:cs typeface="Algerian"/>
                <a:sym typeface="Algerian"/>
              </a:rPr>
              <a:t>Magnetostriction - Working</a:t>
            </a:r>
            <a:endParaRPr/>
          </a:p>
        </p:txBody>
      </p:sp>
      <p:sp>
        <p:nvSpPr>
          <p:cNvPr id="267" name="Google Shape;267;p28"/>
          <p:cNvSpPr txBox="1"/>
          <p:nvPr/>
        </p:nvSpPr>
        <p:spPr>
          <a:xfrm>
            <a:off x="861391" y="1872109"/>
            <a:ext cx="6694800" cy="4612800"/>
          </a:xfrm>
          <a:prstGeom prst="rect">
            <a:avLst/>
          </a:prstGeom>
          <a:noFill/>
          <a:ln>
            <a:noFill/>
          </a:ln>
        </p:spPr>
        <p:txBody>
          <a:bodyPr anchorCtr="0" anchor="t" bIns="0" lIns="0" spcFirstLastPara="1" rIns="0" wrap="square" tIns="8925">
            <a:spAutoFit/>
          </a:bodyPr>
          <a:lstStyle/>
          <a:p>
            <a:pPr indent="-259398" lvl="0" marL="267881" marR="3572" rtl="0" algn="l">
              <a:lnSpc>
                <a:spcPct val="100000"/>
              </a:lnSpc>
              <a:spcBef>
                <a:spcPts val="0"/>
              </a:spcBef>
              <a:spcAft>
                <a:spcPts val="0"/>
              </a:spcAft>
              <a:buClr>
                <a:srgbClr val="515151"/>
              </a:buClr>
              <a:buSzPts val="2079"/>
              <a:buFont typeface="Times New Roman"/>
              <a:buChar char="•"/>
            </a:pPr>
            <a:r>
              <a:rPr b="0" i="0" lang="en-US" sz="2800" u="none" cap="none" strike="noStrike">
                <a:solidFill>
                  <a:srgbClr val="515151"/>
                </a:solidFill>
                <a:latin typeface="Times New Roman"/>
                <a:ea typeface="Times New Roman"/>
                <a:cs typeface="Times New Roman"/>
                <a:sym typeface="Times New Roman"/>
              </a:rPr>
              <a:t>Internally, ferromagnetic materials have  a structure that is divided into domains,  which are </a:t>
            </a:r>
            <a:r>
              <a:rPr b="1" i="0" lang="en-US" sz="2800" u="none" cap="none" strike="noStrike">
                <a:solidFill>
                  <a:srgbClr val="515151"/>
                </a:solidFill>
                <a:latin typeface="Times New Roman"/>
                <a:ea typeface="Times New Roman"/>
                <a:cs typeface="Times New Roman"/>
                <a:sym typeface="Times New Roman"/>
              </a:rPr>
              <a:t>randomly oriented </a:t>
            </a:r>
            <a:r>
              <a:rPr b="0" i="0" lang="en-US" sz="2800" u="none" cap="none" strike="noStrike">
                <a:solidFill>
                  <a:srgbClr val="515151"/>
                </a:solidFill>
                <a:latin typeface="Times New Roman"/>
                <a:ea typeface="Times New Roman"/>
                <a:cs typeface="Times New Roman"/>
                <a:sym typeface="Times New Roman"/>
              </a:rPr>
              <a:t>when the  material is not exposed to a magnetic  field and each domain is a region of  uniform magnetic polarization.</a:t>
            </a:r>
            <a:endParaRPr b="0" i="0" sz="2800" u="none" cap="none" strike="noStrike">
              <a:solidFill>
                <a:schemeClr val="dk1"/>
              </a:solidFill>
              <a:latin typeface="Times New Roman"/>
              <a:ea typeface="Times New Roman"/>
              <a:cs typeface="Times New Roman"/>
              <a:sym typeface="Times New Roman"/>
            </a:endParaRPr>
          </a:p>
          <a:p>
            <a:pPr indent="-259398" lvl="0" marL="267881" marR="20537" rtl="0" algn="l">
              <a:lnSpc>
                <a:spcPct val="100000"/>
              </a:lnSpc>
              <a:spcBef>
                <a:spcPts val="2323"/>
              </a:spcBef>
              <a:spcAft>
                <a:spcPts val="0"/>
              </a:spcAft>
              <a:buClr>
                <a:srgbClr val="515151"/>
              </a:buClr>
              <a:buSzPts val="2079"/>
              <a:buFont typeface="Arial"/>
              <a:buChar char="•"/>
            </a:pPr>
            <a:r>
              <a:rPr b="1" i="0" lang="en-US" sz="2800" u="none" cap="none" strike="noStrike">
                <a:solidFill>
                  <a:srgbClr val="515151"/>
                </a:solidFill>
                <a:latin typeface="Times New Roman"/>
                <a:ea typeface="Times New Roman"/>
                <a:cs typeface="Times New Roman"/>
                <a:sym typeface="Times New Roman"/>
              </a:rPr>
              <a:t>When a magnetic field is applied</a:t>
            </a:r>
            <a:r>
              <a:rPr b="0" i="0" lang="en-US" sz="2800" u="none" cap="none" strike="noStrike">
                <a:solidFill>
                  <a:srgbClr val="515151"/>
                </a:solidFill>
                <a:latin typeface="Times New Roman"/>
                <a:ea typeface="Times New Roman"/>
                <a:cs typeface="Times New Roman"/>
                <a:sym typeface="Times New Roman"/>
              </a:rPr>
              <a:t>, the  boundaries between the domains shift  and the </a:t>
            </a:r>
            <a:r>
              <a:rPr b="1" i="0" lang="en-US" sz="2800" u="none" cap="none" strike="noStrike">
                <a:solidFill>
                  <a:srgbClr val="515151"/>
                </a:solidFill>
                <a:latin typeface="Times New Roman"/>
                <a:ea typeface="Times New Roman"/>
                <a:cs typeface="Times New Roman"/>
                <a:sym typeface="Times New Roman"/>
              </a:rPr>
              <a:t>domains rotate</a:t>
            </a:r>
            <a:r>
              <a:rPr b="0" i="0" lang="en-US" sz="2800" u="none" cap="none" strike="noStrike">
                <a:solidFill>
                  <a:srgbClr val="515151"/>
                </a:solidFill>
                <a:latin typeface="Times New Roman"/>
                <a:ea typeface="Times New Roman"/>
                <a:cs typeface="Times New Roman"/>
                <a:sym typeface="Times New Roman"/>
              </a:rPr>
              <a:t>; both of these  effects cause a change in the material’s  dimensions.</a:t>
            </a:r>
            <a:endParaRPr b="0" i="0" sz="2800" u="none" cap="none" strike="noStrike">
              <a:solidFill>
                <a:schemeClr val="dk1"/>
              </a:solidFill>
              <a:latin typeface="Times New Roman"/>
              <a:ea typeface="Times New Roman"/>
              <a:cs typeface="Times New Roman"/>
              <a:sym typeface="Times New Roman"/>
            </a:endParaRPr>
          </a:p>
        </p:txBody>
      </p:sp>
      <p:sp>
        <p:nvSpPr>
          <p:cNvPr id="268" name="Google Shape;268;p28"/>
          <p:cNvSpPr/>
          <p:nvPr/>
        </p:nvSpPr>
        <p:spPr>
          <a:xfrm>
            <a:off x="8184832" y="1817369"/>
            <a:ext cx="2708400" cy="4013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9"/>
          <p:cNvSpPr/>
          <p:nvPr/>
        </p:nvSpPr>
        <p:spPr>
          <a:xfrm>
            <a:off x="2389822" y="369690"/>
            <a:ext cx="7455000" cy="1270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chemeClr val="dk1"/>
              </a:solidFill>
              <a:latin typeface="Calibri"/>
              <a:ea typeface="Calibri"/>
              <a:cs typeface="Calibri"/>
              <a:sym typeface="Calibri"/>
            </a:endParaRPr>
          </a:p>
        </p:txBody>
      </p:sp>
      <p:sp>
        <p:nvSpPr>
          <p:cNvPr id="274" name="Google Shape;274;p29"/>
          <p:cNvSpPr txBox="1"/>
          <p:nvPr>
            <p:ph type="title"/>
          </p:nvPr>
        </p:nvSpPr>
        <p:spPr>
          <a:xfrm>
            <a:off x="768626" y="521243"/>
            <a:ext cx="10310100" cy="712200"/>
          </a:xfrm>
          <a:prstGeom prst="rect">
            <a:avLst/>
          </a:prstGeom>
          <a:noFill/>
          <a:ln>
            <a:noFill/>
          </a:ln>
        </p:spPr>
        <p:txBody>
          <a:bodyPr anchorCtr="0" anchor="ctr" bIns="0" lIns="0" spcFirstLastPara="1" rIns="0" wrap="square" tIns="8925">
            <a:spAutoFit/>
          </a:bodyPr>
          <a:lstStyle/>
          <a:p>
            <a:pPr indent="0" lvl="0" marL="8929" rtl="0" algn="ctr">
              <a:lnSpc>
                <a:spcPct val="100000"/>
              </a:lnSpc>
              <a:spcBef>
                <a:spcPts val="0"/>
              </a:spcBef>
              <a:spcAft>
                <a:spcPts val="0"/>
              </a:spcAft>
              <a:buClr>
                <a:schemeClr val="dk1"/>
              </a:buClr>
              <a:buSzPts val="4570"/>
              <a:buFont typeface="Algerian"/>
              <a:buNone/>
            </a:pPr>
            <a:r>
              <a:rPr lang="en-US" sz="4570">
                <a:latin typeface="Algerian"/>
                <a:ea typeface="Algerian"/>
                <a:cs typeface="Algerian"/>
                <a:sym typeface="Algerian"/>
              </a:rPr>
              <a:t>Result of Magnetostriction</a:t>
            </a:r>
            <a:endParaRPr/>
          </a:p>
        </p:txBody>
      </p:sp>
      <p:sp>
        <p:nvSpPr>
          <p:cNvPr id="275" name="Google Shape;275;p29"/>
          <p:cNvSpPr txBox="1"/>
          <p:nvPr/>
        </p:nvSpPr>
        <p:spPr>
          <a:xfrm>
            <a:off x="954905" y="1388872"/>
            <a:ext cx="6542700" cy="5228400"/>
          </a:xfrm>
          <a:prstGeom prst="rect">
            <a:avLst/>
          </a:prstGeom>
          <a:noFill/>
          <a:ln>
            <a:noFill/>
          </a:ln>
        </p:spPr>
        <p:txBody>
          <a:bodyPr anchorCtr="0" anchor="t" bIns="0" lIns="0" spcFirstLastPara="1" rIns="0" wrap="square" tIns="8925">
            <a:spAutoFit/>
          </a:bodyPr>
          <a:lstStyle/>
          <a:p>
            <a:pPr indent="-259397" lvl="0" marL="267881" marR="394677" rtl="0" algn="just">
              <a:lnSpc>
                <a:spcPct val="100000"/>
              </a:lnSpc>
              <a:spcBef>
                <a:spcPts val="0"/>
              </a:spcBef>
              <a:spcAft>
                <a:spcPts val="0"/>
              </a:spcAft>
              <a:buClr>
                <a:srgbClr val="515151"/>
              </a:buClr>
              <a:buSzPts val="2376"/>
              <a:buFont typeface="Times New Roman"/>
              <a:buChar char="•"/>
            </a:pPr>
            <a:r>
              <a:rPr b="0" i="0" lang="en-US" sz="3200" u="none" cap="none" strike="noStrike">
                <a:solidFill>
                  <a:srgbClr val="515151"/>
                </a:solidFill>
                <a:latin typeface="Times New Roman"/>
                <a:ea typeface="Times New Roman"/>
                <a:cs typeface="Times New Roman"/>
                <a:sym typeface="Times New Roman"/>
              </a:rPr>
              <a:t>The orientation of these small  domains by the imposition of the  magnetic field creates a strain field.</a:t>
            </a:r>
            <a:endParaRPr b="0" i="0" sz="3200" u="none" cap="none" strike="noStrike">
              <a:solidFill>
                <a:schemeClr val="dk1"/>
              </a:solidFill>
              <a:latin typeface="Times New Roman"/>
              <a:ea typeface="Times New Roman"/>
              <a:cs typeface="Times New Roman"/>
              <a:sym typeface="Times New Roman"/>
            </a:endParaRPr>
          </a:p>
          <a:p>
            <a:pPr indent="-259397" lvl="0" marL="267881" marR="3572" rtl="0" algn="just">
              <a:lnSpc>
                <a:spcPct val="100000"/>
              </a:lnSpc>
              <a:spcBef>
                <a:spcPts val="2320"/>
              </a:spcBef>
              <a:spcAft>
                <a:spcPts val="0"/>
              </a:spcAft>
              <a:buClr>
                <a:srgbClr val="515151"/>
              </a:buClr>
              <a:buSzPts val="2376"/>
              <a:buFont typeface="Times New Roman"/>
              <a:buChar char="•"/>
            </a:pPr>
            <a:r>
              <a:rPr b="0" i="0" lang="en-US" sz="3200" u="none" cap="none" strike="noStrike">
                <a:solidFill>
                  <a:srgbClr val="515151"/>
                </a:solidFill>
                <a:latin typeface="Times New Roman"/>
                <a:ea typeface="Times New Roman"/>
                <a:cs typeface="Times New Roman"/>
                <a:sym typeface="Times New Roman"/>
              </a:rPr>
              <a:t>As the intensity of the magnetic field is  increased, more and more magnetic  domains orientate themselves so that  their principal axes of anisotropy are  collinear with the magnetic field in  each region and finally saturation is  achieved.</a:t>
            </a:r>
            <a:endParaRPr b="0" i="0" sz="3200" u="none" cap="none" strike="noStrike">
              <a:solidFill>
                <a:schemeClr val="dk1"/>
              </a:solidFill>
              <a:latin typeface="Times New Roman"/>
              <a:ea typeface="Times New Roman"/>
              <a:cs typeface="Times New Roman"/>
              <a:sym typeface="Times New Roman"/>
            </a:endParaRPr>
          </a:p>
        </p:txBody>
      </p:sp>
      <p:sp>
        <p:nvSpPr>
          <p:cNvPr id="276" name="Google Shape;276;p29"/>
          <p:cNvSpPr/>
          <p:nvPr/>
        </p:nvSpPr>
        <p:spPr>
          <a:xfrm>
            <a:off x="8308061" y="1753076"/>
            <a:ext cx="2492400" cy="4316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
          <p:cNvSpPr txBox="1"/>
          <p:nvPr>
            <p:ph type="ctrTitle"/>
          </p:nvPr>
        </p:nvSpPr>
        <p:spPr>
          <a:xfrm>
            <a:off x="2507758" y="60763"/>
            <a:ext cx="7476600" cy="607800"/>
          </a:xfrm>
          <a:prstGeom prst="rect">
            <a:avLst/>
          </a:prstGeom>
          <a:noFill/>
          <a:ln>
            <a:noFill/>
          </a:ln>
        </p:spPr>
        <p:txBody>
          <a:bodyPr anchorCtr="0" anchor="ctr" bIns="0" lIns="0" spcFirstLastPara="1" rIns="0" wrap="square" tIns="10075">
            <a:spAutoFit/>
          </a:bodyPr>
          <a:lstStyle/>
          <a:p>
            <a:pPr indent="0" lvl="0" marL="11206" rtl="0" algn="ctr">
              <a:lnSpc>
                <a:spcPct val="100000"/>
              </a:lnSpc>
              <a:spcBef>
                <a:spcPts val="0"/>
              </a:spcBef>
              <a:spcAft>
                <a:spcPts val="0"/>
              </a:spcAft>
              <a:buClr>
                <a:schemeClr val="dk1"/>
              </a:buClr>
              <a:buSzPts val="3883"/>
              <a:buFont typeface="Algerian"/>
              <a:buNone/>
            </a:pPr>
            <a:r>
              <a:rPr lang="en-US" sz="3883">
                <a:latin typeface="Algerian"/>
                <a:ea typeface="Algerian"/>
                <a:cs typeface="Algerian"/>
                <a:sym typeface="Algerian"/>
              </a:rPr>
              <a:t>Unit iI</a:t>
            </a:r>
            <a:endParaRPr sz="3883">
              <a:latin typeface="Algerian"/>
              <a:ea typeface="Algerian"/>
              <a:cs typeface="Algerian"/>
              <a:sym typeface="Algerian"/>
            </a:endParaRPr>
          </a:p>
        </p:txBody>
      </p:sp>
      <p:sp>
        <p:nvSpPr>
          <p:cNvPr id="114" name="Google Shape;114;p3"/>
          <p:cNvSpPr txBox="1"/>
          <p:nvPr>
            <p:ph idx="1" type="subTitle"/>
          </p:nvPr>
        </p:nvSpPr>
        <p:spPr>
          <a:xfrm>
            <a:off x="834887" y="668481"/>
            <a:ext cx="9992100" cy="6139200"/>
          </a:xfrm>
          <a:prstGeom prst="rect">
            <a:avLst/>
          </a:prstGeom>
          <a:noFill/>
          <a:ln>
            <a:noFill/>
          </a:ln>
        </p:spPr>
        <p:txBody>
          <a:bodyPr anchorCtr="0" anchor="t" bIns="0" lIns="0" spcFirstLastPara="1" rIns="0" wrap="square" tIns="0">
            <a:spAutoFit/>
          </a:bodyPr>
          <a:lstStyle/>
          <a:p>
            <a:pPr indent="-228600" lvl="0" marL="228600" rtl="0" algn="just">
              <a:lnSpc>
                <a:spcPct val="90000"/>
              </a:lnSpc>
              <a:spcBef>
                <a:spcPts val="0"/>
              </a:spcBef>
              <a:spcAft>
                <a:spcPts val="0"/>
              </a:spcAft>
              <a:buClr>
                <a:schemeClr val="dk1"/>
              </a:buClr>
              <a:buSzPts val="2800"/>
              <a:buFont typeface="Noto Sans Symbols"/>
              <a:buChar char="❖"/>
            </a:pPr>
            <a:r>
              <a:rPr lang="en-US">
                <a:solidFill>
                  <a:schemeClr val="dk1"/>
                </a:solidFill>
                <a:latin typeface="Times New Roman"/>
                <a:ea typeface="Times New Roman"/>
                <a:cs typeface="Times New Roman"/>
                <a:sym typeface="Times New Roman"/>
              </a:rPr>
              <a:t>Introduction to Inductive sensor</a:t>
            </a:r>
            <a:endParaRPr/>
          </a:p>
          <a:p>
            <a:pPr indent="-228600" lvl="0" marL="228600" rtl="0" algn="just">
              <a:lnSpc>
                <a:spcPct val="90000"/>
              </a:lnSpc>
              <a:spcBef>
                <a:spcPts val="0"/>
              </a:spcBef>
              <a:spcAft>
                <a:spcPts val="0"/>
              </a:spcAft>
              <a:buClr>
                <a:schemeClr val="dk1"/>
              </a:buClr>
              <a:buSzPts val="2800"/>
              <a:buFont typeface="Noto Sans Symbols"/>
              <a:buChar char="❖"/>
            </a:pPr>
            <a:r>
              <a:rPr lang="en-US">
                <a:solidFill>
                  <a:schemeClr val="dk1"/>
                </a:solidFill>
                <a:latin typeface="Times New Roman"/>
                <a:ea typeface="Times New Roman"/>
                <a:cs typeface="Times New Roman"/>
                <a:sym typeface="Times New Roman"/>
              </a:rPr>
              <a:t>Sensitivity and linearity of the sensor</a:t>
            </a:r>
            <a:endParaRPr/>
          </a:p>
          <a:p>
            <a:pPr indent="-228600" lvl="0" marL="228600" rtl="0" algn="just">
              <a:lnSpc>
                <a:spcPct val="90000"/>
              </a:lnSpc>
              <a:spcBef>
                <a:spcPts val="0"/>
              </a:spcBef>
              <a:spcAft>
                <a:spcPts val="0"/>
              </a:spcAft>
              <a:buClr>
                <a:schemeClr val="dk1"/>
              </a:buClr>
              <a:buSzPts val="2800"/>
              <a:buFont typeface="Noto Sans Symbols"/>
              <a:buChar char="❖"/>
            </a:pPr>
            <a:r>
              <a:rPr lang="en-US">
                <a:solidFill>
                  <a:schemeClr val="dk1"/>
                </a:solidFill>
                <a:latin typeface="Times New Roman"/>
                <a:ea typeface="Times New Roman"/>
                <a:cs typeface="Times New Roman"/>
                <a:sym typeface="Times New Roman"/>
              </a:rPr>
              <a:t>Transformer type transducer</a:t>
            </a:r>
            <a:endParaRPr/>
          </a:p>
          <a:p>
            <a:pPr indent="-228600" lvl="0" marL="228600" rtl="0" algn="just">
              <a:lnSpc>
                <a:spcPct val="90000"/>
              </a:lnSpc>
              <a:spcBef>
                <a:spcPts val="0"/>
              </a:spcBef>
              <a:spcAft>
                <a:spcPts val="0"/>
              </a:spcAft>
              <a:buClr>
                <a:schemeClr val="dk1"/>
              </a:buClr>
              <a:buSzPts val="2800"/>
              <a:buFont typeface="Noto Sans Symbols"/>
              <a:buChar char="❖"/>
            </a:pPr>
            <a:r>
              <a:rPr lang="en-US">
                <a:solidFill>
                  <a:schemeClr val="dk1"/>
                </a:solidFill>
                <a:latin typeface="Times New Roman"/>
                <a:ea typeface="Times New Roman"/>
                <a:cs typeface="Times New Roman"/>
                <a:sym typeface="Times New Roman"/>
              </a:rPr>
              <a:t>Electromagnetic transducer</a:t>
            </a:r>
            <a:endParaRPr/>
          </a:p>
          <a:p>
            <a:pPr indent="-228600" lvl="0" marL="228600" rtl="0" algn="just">
              <a:lnSpc>
                <a:spcPct val="90000"/>
              </a:lnSpc>
              <a:spcBef>
                <a:spcPts val="0"/>
              </a:spcBef>
              <a:spcAft>
                <a:spcPts val="0"/>
              </a:spcAft>
              <a:buClr>
                <a:schemeClr val="dk1"/>
              </a:buClr>
              <a:buSzPts val="2800"/>
              <a:buFont typeface="Noto Sans Symbols"/>
              <a:buChar char="❖"/>
            </a:pPr>
            <a:r>
              <a:rPr lang="en-US">
                <a:solidFill>
                  <a:schemeClr val="dk1"/>
                </a:solidFill>
                <a:latin typeface="Times New Roman"/>
                <a:ea typeface="Times New Roman"/>
                <a:cs typeface="Times New Roman"/>
                <a:sym typeface="Times New Roman"/>
              </a:rPr>
              <a:t>Magnetosrtictive transducer </a:t>
            </a:r>
            <a:endParaRPr/>
          </a:p>
          <a:p>
            <a:pPr indent="-228600" lvl="0" marL="228600" rtl="0" algn="just">
              <a:lnSpc>
                <a:spcPct val="90000"/>
              </a:lnSpc>
              <a:spcBef>
                <a:spcPts val="0"/>
              </a:spcBef>
              <a:spcAft>
                <a:spcPts val="0"/>
              </a:spcAft>
              <a:buClr>
                <a:schemeClr val="dk1"/>
              </a:buClr>
              <a:buSzPts val="2800"/>
              <a:buFont typeface="Noto Sans Symbols"/>
              <a:buChar char="❖"/>
            </a:pPr>
            <a:r>
              <a:rPr lang="en-US">
                <a:solidFill>
                  <a:schemeClr val="dk1"/>
                </a:solidFill>
                <a:latin typeface="Times New Roman"/>
                <a:ea typeface="Times New Roman"/>
                <a:cs typeface="Times New Roman"/>
                <a:sym typeface="Times New Roman"/>
              </a:rPr>
              <a:t>Materials used in inductive sensor</a:t>
            </a:r>
            <a:endParaRPr/>
          </a:p>
          <a:p>
            <a:pPr indent="-228600" lvl="0" marL="228600" rtl="0" algn="just">
              <a:lnSpc>
                <a:spcPct val="90000"/>
              </a:lnSpc>
              <a:spcBef>
                <a:spcPts val="0"/>
              </a:spcBef>
              <a:spcAft>
                <a:spcPts val="0"/>
              </a:spcAft>
              <a:buClr>
                <a:schemeClr val="dk1"/>
              </a:buClr>
              <a:buSzPts val="2800"/>
              <a:buFont typeface="Noto Sans Symbols"/>
              <a:buChar char="❖"/>
            </a:pPr>
            <a:r>
              <a:rPr lang="en-US">
                <a:solidFill>
                  <a:schemeClr val="dk1"/>
                </a:solidFill>
                <a:latin typeface="Times New Roman"/>
                <a:ea typeface="Times New Roman"/>
                <a:cs typeface="Times New Roman"/>
                <a:sym typeface="Times New Roman"/>
              </a:rPr>
              <a:t>Mutual Inductance change type</a:t>
            </a:r>
            <a:endParaRPr/>
          </a:p>
          <a:p>
            <a:pPr indent="-228600" lvl="0" marL="228600" rtl="0" algn="just">
              <a:lnSpc>
                <a:spcPct val="90000"/>
              </a:lnSpc>
              <a:spcBef>
                <a:spcPts val="0"/>
              </a:spcBef>
              <a:spcAft>
                <a:spcPts val="0"/>
              </a:spcAft>
              <a:buClr>
                <a:schemeClr val="dk1"/>
              </a:buClr>
              <a:buSzPts val="2800"/>
              <a:buFont typeface="Noto Sans Symbols"/>
              <a:buChar char="❖"/>
            </a:pPr>
            <a:r>
              <a:rPr lang="en-US">
                <a:solidFill>
                  <a:schemeClr val="dk1"/>
                </a:solidFill>
                <a:latin typeface="Times New Roman"/>
                <a:ea typeface="Times New Roman"/>
                <a:cs typeface="Times New Roman"/>
                <a:sym typeface="Times New Roman"/>
              </a:rPr>
              <a:t>LVDT: Construction-Material, input output relationship</a:t>
            </a:r>
            <a:endParaRPr/>
          </a:p>
          <a:p>
            <a:pPr indent="-228600" lvl="0" marL="228600" rtl="0" algn="just">
              <a:lnSpc>
                <a:spcPct val="90000"/>
              </a:lnSpc>
              <a:spcBef>
                <a:spcPts val="0"/>
              </a:spcBef>
              <a:spcAft>
                <a:spcPts val="0"/>
              </a:spcAft>
              <a:buClr>
                <a:schemeClr val="dk1"/>
              </a:buClr>
              <a:buSzPts val="2800"/>
              <a:buFont typeface="Noto Sans Symbols"/>
              <a:buChar char="❖"/>
            </a:pPr>
            <a:r>
              <a:rPr lang="en-US">
                <a:solidFill>
                  <a:schemeClr val="dk1"/>
                </a:solidFill>
                <a:latin typeface="Times New Roman"/>
                <a:ea typeface="Times New Roman"/>
                <a:cs typeface="Times New Roman"/>
                <a:sym typeface="Times New Roman"/>
              </a:rPr>
              <a:t>Synchros-Construction</a:t>
            </a:r>
            <a:endParaRPr/>
          </a:p>
          <a:p>
            <a:pPr indent="-228600" lvl="0" marL="228600" rtl="0" algn="just">
              <a:lnSpc>
                <a:spcPct val="90000"/>
              </a:lnSpc>
              <a:spcBef>
                <a:spcPts val="0"/>
              </a:spcBef>
              <a:spcAft>
                <a:spcPts val="0"/>
              </a:spcAft>
              <a:buClr>
                <a:schemeClr val="dk1"/>
              </a:buClr>
              <a:buSzPts val="2800"/>
              <a:buFont typeface="Noto Sans Symbols"/>
              <a:buChar char="❖"/>
            </a:pPr>
            <a:r>
              <a:rPr lang="en-US">
                <a:solidFill>
                  <a:schemeClr val="dk1"/>
                </a:solidFill>
                <a:latin typeface="Times New Roman"/>
                <a:ea typeface="Times New Roman"/>
                <a:cs typeface="Times New Roman"/>
                <a:sym typeface="Times New Roman"/>
              </a:rPr>
              <a:t>Capacitive sensor</a:t>
            </a:r>
            <a:endParaRPr/>
          </a:p>
          <a:p>
            <a:pPr indent="-228600" lvl="0" marL="228600" rtl="0" algn="just">
              <a:lnSpc>
                <a:spcPct val="90000"/>
              </a:lnSpc>
              <a:spcBef>
                <a:spcPts val="0"/>
              </a:spcBef>
              <a:spcAft>
                <a:spcPts val="0"/>
              </a:spcAft>
              <a:buClr>
                <a:schemeClr val="dk1"/>
              </a:buClr>
              <a:buSzPts val="2800"/>
              <a:buFont typeface="Noto Sans Symbols"/>
              <a:buChar char="❖"/>
            </a:pPr>
            <a:r>
              <a:rPr lang="en-US">
                <a:solidFill>
                  <a:schemeClr val="dk1"/>
                </a:solidFill>
                <a:latin typeface="Times New Roman"/>
                <a:ea typeface="Times New Roman"/>
                <a:cs typeface="Times New Roman"/>
                <a:sym typeface="Times New Roman"/>
              </a:rPr>
              <a:t>Introduction-Parallel plate capacitive sensor</a:t>
            </a:r>
            <a:endParaRPr/>
          </a:p>
          <a:p>
            <a:pPr indent="-228600" lvl="0" marL="228600" rtl="0" algn="just">
              <a:lnSpc>
                <a:spcPct val="90000"/>
              </a:lnSpc>
              <a:spcBef>
                <a:spcPts val="0"/>
              </a:spcBef>
              <a:spcAft>
                <a:spcPts val="0"/>
              </a:spcAft>
              <a:buClr>
                <a:schemeClr val="dk1"/>
              </a:buClr>
              <a:buSzPts val="2800"/>
              <a:buFont typeface="Noto Sans Symbols"/>
              <a:buChar char="❖"/>
            </a:pPr>
            <a:r>
              <a:rPr lang="en-US">
                <a:solidFill>
                  <a:schemeClr val="dk1"/>
                </a:solidFill>
                <a:latin typeface="Times New Roman"/>
                <a:ea typeface="Times New Roman"/>
                <a:cs typeface="Times New Roman"/>
                <a:sym typeface="Times New Roman"/>
              </a:rPr>
              <a:t>Variable thickness dielectric capacitive sensor</a:t>
            </a:r>
            <a:endParaRPr/>
          </a:p>
          <a:p>
            <a:pPr indent="-228600" lvl="0" marL="228600" rtl="0" algn="just">
              <a:lnSpc>
                <a:spcPct val="90000"/>
              </a:lnSpc>
              <a:spcBef>
                <a:spcPts val="0"/>
              </a:spcBef>
              <a:spcAft>
                <a:spcPts val="0"/>
              </a:spcAft>
              <a:buClr>
                <a:schemeClr val="dk1"/>
              </a:buClr>
              <a:buSzPts val="2800"/>
              <a:buFont typeface="Noto Sans Symbols"/>
              <a:buChar char="❖"/>
            </a:pPr>
            <a:r>
              <a:rPr lang="en-US">
                <a:solidFill>
                  <a:schemeClr val="dk1"/>
                </a:solidFill>
                <a:latin typeface="Times New Roman"/>
                <a:ea typeface="Times New Roman"/>
                <a:cs typeface="Times New Roman"/>
                <a:sym typeface="Times New Roman"/>
              </a:rPr>
              <a:t>Electrostatic transducer-Piezoelectric elements</a:t>
            </a:r>
            <a:endParaRPr/>
          </a:p>
          <a:p>
            <a:pPr indent="-228600" lvl="0" marL="228600" rtl="0" algn="just">
              <a:lnSpc>
                <a:spcPct val="90000"/>
              </a:lnSpc>
              <a:spcBef>
                <a:spcPts val="0"/>
              </a:spcBef>
              <a:spcAft>
                <a:spcPts val="0"/>
              </a:spcAft>
              <a:buClr>
                <a:schemeClr val="dk1"/>
              </a:buClr>
              <a:buSzPts val="2800"/>
              <a:buFont typeface="Noto Sans Symbols"/>
              <a:buChar char="❖"/>
            </a:pPr>
            <a:r>
              <a:rPr lang="en-US">
                <a:solidFill>
                  <a:schemeClr val="dk1"/>
                </a:solidFill>
                <a:latin typeface="Times New Roman"/>
                <a:ea typeface="Times New Roman"/>
                <a:cs typeface="Times New Roman"/>
                <a:sym typeface="Times New Roman"/>
              </a:rPr>
              <a:t>Ultrasonic Sensors-Calculation of sensitivity</a:t>
            </a:r>
            <a:endParaRPr/>
          </a:p>
          <a:p>
            <a:pPr indent="-228600" lvl="0" marL="228600" rtl="0" algn="just">
              <a:lnSpc>
                <a:spcPct val="90000"/>
              </a:lnSpc>
              <a:spcBef>
                <a:spcPts val="0"/>
              </a:spcBef>
              <a:spcAft>
                <a:spcPts val="0"/>
              </a:spcAft>
              <a:buClr>
                <a:schemeClr val="dk1"/>
              </a:buClr>
              <a:buSzPts val="2800"/>
              <a:buFont typeface="Noto Sans Symbols"/>
              <a:buChar char="❖"/>
            </a:pPr>
            <a:r>
              <a:rPr lang="en-US">
                <a:solidFill>
                  <a:schemeClr val="dk1"/>
                </a:solidFill>
                <a:latin typeface="Times New Roman"/>
                <a:ea typeface="Times New Roman"/>
                <a:cs typeface="Times New Roman"/>
                <a:sym typeface="Times New Roman"/>
              </a:rPr>
              <a:t>Capacitor microphone, response characteristics </a:t>
            </a:r>
            <a:endParaRPr/>
          </a:p>
          <a:p>
            <a:pPr indent="-213674" lvl="0" marL="302574" rtl="0" algn="l">
              <a:lnSpc>
                <a:spcPct val="90000"/>
              </a:lnSpc>
              <a:spcBef>
                <a:spcPts val="1000"/>
              </a:spcBef>
              <a:spcAft>
                <a:spcPts val="0"/>
              </a:spcAft>
              <a:buClr>
                <a:schemeClr val="dk1"/>
              </a:buClr>
              <a:buSzPts val="1400"/>
              <a:buFont typeface="Noto Sans Symbols"/>
              <a:buNone/>
            </a:pPr>
            <a:r>
              <a:t/>
            </a:r>
            <a:endParaRPr sz="14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grpSp>
        <p:nvGrpSpPr>
          <p:cNvPr id="281" name="Google Shape;281;p30"/>
          <p:cNvGrpSpPr/>
          <p:nvPr/>
        </p:nvGrpSpPr>
        <p:grpSpPr>
          <a:xfrm>
            <a:off x="1524000" y="0"/>
            <a:ext cx="9143394" cy="6857756"/>
            <a:chOff x="0" y="0"/>
            <a:chExt cx="13004400" cy="9753600"/>
          </a:xfrm>
        </p:grpSpPr>
        <p:sp>
          <p:nvSpPr>
            <p:cNvPr id="282" name="Google Shape;282;p30"/>
            <p:cNvSpPr/>
            <p:nvPr/>
          </p:nvSpPr>
          <p:spPr>
            <a:xfrm>
              <a:off x="0" y="0"/>
              <a:ext cx="13004400" cy="9753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chemeClr val="dk1"/>
                </a:solidFill>
                <a:latin typeface="Calibri"/>
                <a:ea typeface="Calibri"/>
                <a:cs typeface="Calibri"/>
                <a:sym typeface="Calibri"/>
              </a:endParaRPr>
            </a:p>
          </p:txBody>
        </p:sp>
        <p:sp>
          <p:nvSpPr>
            <p:cNvPr id="283" name="Google Shape;283;p30"/>
            <p:cNvSpPr/>
            <p:nvPr/>
          </p:nvSpPr>
          <p:spPr>
            <a:xfrm>
              <a:off x="1051560" y="1411224"/>
              <a:ext cx="5955900" cy="1075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chemeClr val="dk1"/>
                </a:solidFill>
                <a:latin typeface="Calibri"/>
                <a:ea typeface="Calibri"/>
                <a:cs typeface="Calibri"/>
                <a:sym typeface="Calibri"/>
              </a:endParaRPr>
            </a:p>
          </p:txBody>
        </p:sp>
        <p:sp>
          <p:nvSpPr>
            <p:cNvPr id="284" name="Google Shape;284;p30"/>
            <p:cNvSpPr/>
            <p:nvPr/>
          </p:nvSpPr>
          <p:spPr>
            <a:xfrm>
              <a:off x="1271016" y="2005583"/>
              <a:ext cx="5513700" cy="10758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chemeClr val="dk1"/>
                </a:solidFill>
                <a:latin typeface="Calibri"/>
                <a:ea typeface="Calibri"/>
                <a:cs typeface="Calibri"/>
                <a:sym typeface="Calibri"/>
              </a:endParaRPr>
            </a:p>
          </p:txBody>
        </p:sp>
        <p:sp>
          <p:nvSpPr>
            <p:cNvPr id="285" name="Google Shape;285;p30"/>
            <p:cNvSpPr/>
            <p:nvPr/>
          </p:nvSpPr>
          <p:spPr>
            <a:xfrm>
              <a:off x="818388" y="2599944"/>
              <a:ext cx="6420600" cy="1075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chemeClr val="dk1"/>
                </a:solidFill>
                <a:latin typeface="Calibri"/>
                <a:ea typeface="Calibri"/>
                <a:cs typeface="Calibri"/>
                <a:sym typeface="Calibri"/>
              </a:endParaRPr>
            </a:p>
          </p:txBody>
        </p:sp>
        <p:sp>
          <p:nvSpPr>
            <p:cNvPr id="286" name="Google Shape;286;p30"/>
            <p:cNvSpPr/>
            <p:nvPr/>
          </p:nvSpPr>
          <p:spPr>
            <a:xfrm>
              <a:off x="1575816" y="3194304"/>
              <a:ext cx="4907400" cy="10758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chemeClr val="dk1"/>
                </a:solidFill>
                <a:latin typeface="Calibri"/>
                <a:ea typeface="Calibri"/>
                <a:cs typeface="Calibri"/>
                <a:sym typeface="Calibri"/>
              </a:endParaRPr>
            </a:p>
          </p:txBody>
        </p:sp>
        <p:sp>
          <p:nvSpPr>
            <p:cNvPr id="287" name="Google Shape;287;p30"/>
            <p:cNvSpPr/>
            <p:nvPr/>
          </p:nvSpPr>
          <p:spPr>
            <a:xfrm>
              <a:off x="1339596" y="3788664"/>
              <a:ext cx="5376600" cy="1075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chemeClr val="dk1"/>
                </a:solidFill>
                <a:latin typeface="Calibri"/>
                <a:ea typeface="Calibri"/>
                <a:cs typeface="Calibri"/>
                <a:sym typeface="Calibri"/>
              </a:endParaRPr>
            </a:p>
          </p:txBody>
        </p:sp>
        <p:sp>
          <p:nvSpPr>
            <p:cNvPr id="288" name="Google Shape;288;p30"/>
            <p:cNvSpPr/>
            <p:nvPr/>
          </p:nvSpPr>
          <p:spPr>
            <a:xfrm>
              <a:off x="3078479" y="4383023"/>
              <a:ext cx="1760100" cy="10758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chemeClr val="dk1"/>
                </a:solidFill>
                <a:latin typeface="Calibri"/>
                <a:ea typeface="Calibri"/>
                <a:cs typeface="Calibri"/>
                <a:sym typeface="Calibri"/>
              </a:endParaRPr>
            </a:p>
          </p:txBody>
        </p:sp>
      </p:grpSp>
      <p:sp>
        <p:nvSpPr>
          <p:cNvPr id="289" name="Google Shape;289;p30"/>
          <p:cNvSpPr txBox="1"/>
          <p:nvPr/>
        </p:nvSpPr>
        <p:spPr>
          <a:xfrm>
            <a:off x="1485424" y="1062130"/>
            <a:ext cx="5379300" cy="2471100"/>
          </a:xfrm>
          <a:prstGeom prst="rect">
            <a:avLst/>
          </a:prstGeom>
          <a:noFill/>
          <a:ln>
            <a:noFill/>
          </a:ln>
        </p:spPr>
        <p:txBody>
          <a:bodyPr anchorCtr="0" anchor="t" bIns="0" lIns="0" spcFirstLastPara="1" rIns="0" wrap="square" tIns="8925">
            <a:spAutoFit/>
          </a:bodyPr>
          <a:lstStyle/>
          <a:p>
            <a:pPr indent="891" lvl="0" marL="8483" marR="3572" rtl="0" algn="ctr">
              <a:lnSpc>
                <a:spcPct val="100000"/>
              </a:lnSpc>
              <a:spcBef>
                <a:spcPts val="0"/>
              </a:spcBef>
              <a:spcAft>
                <a:spcPts val="0"/>
              </a:spcAft>
              <a:buClr>
                <a:srgbClr val="000000"/>
              </a:buClr>
              <a:buSzPts val="3200"/>
              <a:buFont typeface="Arial"/>
              <a:buNone/>
            </a:pPr>
            <a:r>
              <a:rPr b="0" i="0" lang="en-US" sz="3200" u="none" cap="none" strike="noStrike">
                <a:solidFill>
                  <a:srgbClr val="515151"/>
                </a:solidFill>
                <a:latin typeface="Times New Roman"/>
                <a:ea typeface="Times New Roman"/>
                <a:cs typeface="Times New Roman"/>
                <a:sym typeface="Times New Roman"/>
              </a:rPr>
              <a:t>Effect of increasing and  decreasing applied or  external magnetic field(H)  on a ferromagnetic  material can be seen  here.</a:t>
            </a:r>
            <a:endParaRPr b="0" i="0" sz="3200" u="none" cap="none" strike="noStrike">
              <a:solidFill>
                <a:schemeClr val="dk1"/>
              </a:solidFill>
              <a:latin typeface="Times New Roman"/>
              <a:ea typeface="Times New Roman"/>
              <a:cs typeface="Times New Roman"/>
              <a:sym typeface="Times New Roman"/>
            </a:endParaRPr>
          </a:p>
        </p:txBody>
      </p:sp>
      <p:grpSp>
        <p:nvGrpSpPr>
          <p:cNvPr id="290" name="Google Shape;290;p30"/>
          <p:cNvGrpSpPr/>
          <p:nvPr/>
        </p:nvGrpSpPr>
        <p:grpSpPr>
          <a:xfrm>
            <a:off x="2325500" y="3963569"/>
            <a:ext cx="3969914" cy="1032924"/>
            <a:chOff x="1139952" y="5637276"/>
            <a:chExt cx="5646300" cy="1469100"/>
          </a:xfrm>
        </p:grpSpPr>
        <p:sp>
          <p:nvSpPr>
            <p:cNvPr id="291" name="Google Shape;291;p30"/>
            <p:cNvSpPr/>
            <p:nvPr/>
          </p:nvSpPr>
          <p:spPr>
            <a:xfrm>
              <a:off x="1139952" y="5637276"/>
              <a:ext cx="5646300" cy="7071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chemeClr val="dk1"/>
                </a:solidFill>
                <a:latin typeface="Calibri"/>
                <a:ea typeface="Calibri"/>
                <a:cs typeface="Calibri"/>
                <a:sym typeface="Calibri"/>
              </a:endParaRPr>
            </a:p>
          </p:txBody>
        </p:sp>
        <p:sp>
          <p:nvSpPr>
            <p:cNvPr id="292" name="Google Shape;292;p30"/>
            <p:cNvSpPr/>
            <p:nvPr/>
          </p:nvSpPr>
          <p:spPr>
            <a:xfrm>
              <a:off x="1309116" y="6018276"/>
              <a:ext cx="5397900" cy="7071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chemeClr val="dk1"/>
                </a:solidFill>
                <a:latin typeface="Calibri"/>
                <a:ea typeface="Calibri"/>
                <a:cs typeface="Calibri"/>
                <a:sym typeface="Calibri"/>
              </a:endParaRPr>
            </a:p>
          </p:txBody>
        </p:sp>
        <p:sp>
          <p:nvSpPr>
            <p:cNvPr id="293" name="Google Shape;293;p30"/>
            <p:cNvSpPr/>
            <p:nvPr/>
          </p:nvSpPr>
          <p:spPr>
            <a:xfrm>
              <a:off x="1397508" y="6399276"/>
              <a:ext cx="5219700" cy="7071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chemeClr val="dk1"/>
                </a:solidFill>
                <a:latin typeface="Calibri"/>
                <a:ea typeface="Calibri"/>
                <a:cs typeface="Calibri"/>
                <a:sym typeface="Calibri"/>
              </a:endParaRPr>
            </a:p>
          </p:txBody>
        </p:sp>
      </p:grpSp>
      <p:sp>
        <p:nvSpPr>
          <p:cNvPr id="294" name="Google Shape;294;p30"/>
          <p:cNvSpPr txBox="1"/>
          <p:nvPr/>
        </p:nvSpPr>
        <p:spPr>
          <a:xfrm>
            <a:off x="2263378" y="3676981"/>
            <a:ext cx="3860700" cy="2963100"/>
          </a:xfrm>
          <a:prstGeom prst="rect">
            <a:avLst/>
          </a:prstGeom>
          <a:noFill/>
          <a:ln>
            <a:noFill/>
          </a:ln>
        </p:spPr>
        <p:txBody>
          <a:bodyPr anchorCtr="0" anchor="t" bIns="0" lIns="0" spcFirstLastPara="1" rIns="0" wrap="square" tIns="8475">
            <a:spAutoFit/>
          </a:bodyPr>
          <a:lstStyle/>
          <a:p>
            <a:pPr indent="-119206" lvl="0" marL="127689" marR="3572" rtl="0" algn="just">
              <a:lnSpc>
                <a:spcPct val="100000"/>
              </a:lnSpc>
              <a:spcBef>
                <a:spcPts val="0"/>
              </a:spcBef>
              <a:spcAft>
                <a:spcPts val="0"/>
              </a:spcAft>
              <a:buClr>
                <a:srgbClr val="000000"/>
              </a:buClr>
              <a:buSzPts val="3200"/>
              <a:buFont typeface="Arial"/>
              <a:buNone/>
            </a:pPr>
            <a:r>
              <a:rPr b="0" i="0" lang="en-US" sz="3200" u="none" cap="none" strike="noStrike">
                <a:solidFill>
                  <a:srgbClr val="515151"/>
                </a:solidFill>
                <a:latin typeface="Times New Roman"/>
                <a:ea typeface="Times New Roman"/>
                <a:cs typeface="Times New Roman"/>
                <a:sym typeface="Times New Roman"/>
              </a:rPr>
              <a:t>The arrow mark indicates the change  in value (increase or decrease) and  direction of applied magnetic field.</a:t>
            </a:r>
            <a:endParaRPr b="0" i="0" sz="3200" u="none" cap="none" strike="noStrike">
              <a:solidFill>
                <a:schemeClr val="dk1"/>
              </a:solidFill>
              <a:latin typeface="Times New Roman"/>
              <a:ea typeface="Times New Roman"/>
              <a:cs typeface="Times New Roman"/>
              <a:sym typeface="Times New Roman"/>
            </a:endParaRPr>
          </a:p>
        </p:txBody>
      </p:sp>
      <p:sp>
        <p:nvSpPr>
          <p:cNvPr id="295" name="Google Shape;295;p30"/>
          <p:cNvSpPr/>
          <p:nvPr/>
        </p:nvSpPr>
        <p:spPr>
          <a:xfrm>
            <a:off x="7383303" y="383619"/>
            <a:ext cx="2376600" cy="59397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3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1" name="Google Shape;301;p31"/>
          <p:cNvSpPr/>
          <p:nvPr/>
        </p:nvSpPr>
        <p:spPr>
          <a:xfrm flipH="1">
            <a:off x="0" y="0"/>
            <a:ext cx="12192000" cy="2169900"/>
          </a:xfrm>
          <a:prstGeom prst="rect">
            <a:avLst/>
          </a:prstGeom>
          <a:gradFill>
            <a:gsLst>
              <a:gs pos="0">
                <a:srgbClr val="000000">
                  <a:alpha val="95294"/>
                </a:srgbClr>
              </a:gs>
              <a:gs pos="100000">
                <a:srgbClr val="2F5496"/>
              </a:gs>
            </a:gsLst>
            <a:lin ang="19800047"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2" name="Google Shape;302;p31"/>
          <p:cNvSpPr/>
          <p:nvPr/>
        </p:nvSpPr>
        <p:spPr>
          <a:xfrm flipH="1">
            <a:off x="8082930" y="0"/>
            <a:ext cx="4097100" cy="2170800"/>
          </a:xfrm>
          <a:prstGeom prst="rect">
            <a:avLst/>
          </a:prstGeom>
          <a:gradFill>
            <a:gsLst>
              <a:gs pos="0">
                <a:srgbClr val="1F3864">
                  <a:alpha val="67450"/>
                </a:srgbClr>
              </a:gs>
              <a:gs pos="19000">
                <a:srgbClr val="1F3864">
                  <a:alpha val="67450"/>
                </a:srgbClr>
              </a:gs>
              <a:gs pos="100000">
                <a:srgbClr val="4472C4">
                  <a:alpha val="47450"/>
                </a:srgbClr>
              </a:gs>
            </a:gsLst>
            <a:lin ang="1920016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3" name="Google Shape;303;p31"/>
          <p:cNvSpPr/>
          <p:nvPr/>
        </p:nvSpPr>
        <p:spPr>
          <a:xfrm flipH="1" rot="-5400000">
            <a:off x="5010601" y="-5009997"/>
            <a:ext cx="2170800" cy="12192000"/>
          </a:xfrm>
          <a:prstGeom prst="rect">
            <a:avLst/>
          </a:prstGeom>
          <a:gradFill>
            <a:gsLst>
              <a:gs pos="0">
                <a:srgbClr val="2F5496">
                  <a:alpha val="15294"/>
                </a:srgbClr>
              </a:gs>
              <a:gs pos="23000">
                <a:srgbClr val="2F5496">
                  <a:alpha val="15294"/>
                </a:srgbClr>
              </a:gs>
              <a:gs pos="99000">
                <a:srgbClr val="000000">
                  <a:alpha val="44313"/>
                </a:srgbClr>
              </a:gs>
              <a:gs pos="100000">
                <a:srgbClr val="000000">
                  <a:alpha val="44313"/>
                </a:srgbClr>
              </a:gs>
            </a:gsLst>
            <a:lin ang="21000163"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4" name="Google Shape;304;p31"/>
          <p:cNvSpPr txBox="1"/>
          <p:nvPr>
            <p:ph type="title"/>
          </p:nvPr>
        </p:nvSpPr>
        <p:spPr>
          <a:xfrm>
            <a:off x="1383564" y="348865"/>
            <a:ext cx="9718200" cy="1576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800"/>
              <a:buFont typeface="Algerian"/>
              <a:buNone/>
            </a:pPr>
            <a:r>
              <a:rPr lang="en-US" sz="4000">
                <a:solidFill>
                  <a:srgbClr val="FFFFFF"/>
                </a:solidFill>
                <a:latin typeface="Algerian"/>
                <a:ea typeface="Algerian"/>
                <a:cs typeface="Algerian"/>
                <a:sym typeface="Algerian"/>
              </a:rPr>
              <a:t>Magnetostrictive Transducer</a:t>
            </a:r>
            <a:endParaRPr/>
          </a:p>
        </p:txBody>
      </p:sp>
      <p:grpSp>
        <p:nvGrpSpPr>
          <p:cNvPr id="305" name="Google Shape;305;p31"/>
          <p:cNvGrpSpPr/>
          <p:nvPr/>
        </p:nvGrpSpPr>
        <p:grpSpPr>
          <a:xfrm>
            <a:off x="299440" y="2170032"/>
            <a:ext cx="11487798" cy="4685300"/>
            <a:chOff x="444582" y="0"/>
            <a:chExt cx="11487798" cy="4685300"/>
          </a:xfrm>
        </p:grpSpPr>
        <p:sp>
          <p:nvSpPr>
            <p:cNvPr id="306" name="Google Shape;306;p31"/>
            <p:cNvSpPr/>
            <p:nvPr/>
          </p:nvSpPr>
          <p:spPr>
            <a:xfrm>
              <a:off x="444582" y="0"/>
              <a:ext cx="3602400" cy="2161500"/>
            </a:xfrm>
            <a:prstGeom prst="rect">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1"/>
            <p:cNvSpPr txBox="1"/>
            <p:nvPr/>
          </p:nvSpPr>
          <p:spPr>
            <a:xfrm>
              <a:off x="444582" y="0"/>
              <a:ext cx="3602400" cy="21615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Magnetostrictive position sensors are non-contact linear position sensors </a:t>
              </a:r>
              <a:endParaRPr b="0" i="0" sz="1400" u="none" cap="none" strike="noStrike">
                <a:solidFill>
                  <a:srgbClr val="000000"/>
                </a:solidFill>
                <a:latin typeface="Arial"/>
                <a:ea typeface="Arial"/>
                <a:cs typeface="Arial"/>
                <a:sym typeface="Arial"/>
              </a:endParaRPr>
            </a:p>
          </p:txBody>
        </p:sp>
        <p:sp>
          <p:nvSpPr>
            <p:cNvPr id="308" name="Google Shape;308;p31"/>
            <p:cNvSpPr/>
            <p:nvPr/>
          </p:nvSpPr>
          <p:spPr>
            <a:xfrm>
              <a:off x="4367396" y="2156"/>
              <a:ext cx="3602400" cy="2161500"/>
            </a:xfrm>
            <a:prstGeom prst="rect">
              <a:avLst/>
            </a:prstGeom>
            <a:solidFill>
              <a:srgbClr val="52CBCC"/>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1"/>
            <p:cNvSpPr txBox="1"/>
            <p:nvPr/>
          </p:nvSpPr>
          <p:spPr>
            <a:xfrm>
              <a:off x="4367396" y="2156"/>
              <a:ext cx="3602400" cy="21615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They use the momentary interaction of two magnetic fields to produce a strain pulse that moves along a waveguide. One field is from a magnet that moves along the outside of the waveguide. The other field is from the waveguide itself. </a:t>
              </a:r>
              <a:endParaRPr b="0" i="0" sz="1400" u="none" cap="none" strike="noStrike">
                <a:solidFill>
                  <a:srgbClr val="000000"/>
                </a:solidFill>
                <a:latin typeface="Arial"/>
                <a:ea typeface="Arial"/>
                <a:cs typeface="Arial"/>
                <a:sym typeface="Arial"/>
              </a:endParaRPr>
            </a:p>
          </p:txBody>
        </p:sp>
        <p:sp>
          <p:nvSpPr>
            <p:cNvPr id="310" name="Google Shape;310;p31"/>
            <p:cNvSpPr/>
            <p:nvPr/>
          </p:nvSpPr>
          <p:spPr>
            <a:xfrm>
              <a:off x="8329980" y="2156"/>
              <a:ext cx="3602400" cy="2161500"/>
            </a:xfrm>
            <a:prstGeom prst="rect">
              <a:avLst/>
            </a:prstGeom>
            <a:solidFill>
              <a:srgbClr val="4CC38C"/>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1"/>
            <p:cNvSpPr txBox="1"/>
            <p:nvPr/>
          </p:nvSpPr>
          <p:spPr>
            <a:xfrm>
              <a:off x="8329980" y="2156"/>
              <a:ext cx="3602400" cy="21615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Magnetostrictive position sensors a unique signal for each point along the axis of travel. </a:t>
              </a:r>
              <a:endParaRPr b="0" i="0" sz="1400" u="none" cap="none" strike="noStrike">
                <a:solidFill>
                  <a:srgbClr val="000000"/>
                </a:solidFill>
                <a:latin typeface="Arial"/>
                <a:ea typeface="Arial"/>
                <a:cs typeface="Arial"/>
                <a:sym typeface="Arial"/>
              </a:endParaRPr>
            </a:p>
          </p:txBody>
        </p:sp>
        <p:sp>
          <p:nvSpPr>
            <p:cNvPr id="312" name="Google Shape;312;p31"/>
            <p:cNvSpPr/>
            <p:nvPr/>
          </p:nvSpPr>
          <p:spPr>
            <a:xfrm>
              <a:off x="2386104" y="2523800"/>
              <a:ext cx="3602400" cy="2161500"/>
            </a:xfrm>
            <a:prstGeom prst="rect">
              <a:avLst/>
            </a:prstGeom>
            <a:solidFill>
              <a:srgbClr val="46BA4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1"/>
            <p:cNvSpPr txBox="1"/>
            <p:nvPr/>
          </p:nvSpPr>
          <p:spPr>
            <a:xfrm>
              <a:off x="2386104" y="2523800"/>
              <a:ext cx="3602400" cy="21615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The advantage to this type of sensor is that it is non-contact and there is no wear or friction. It is also not affected by vibrations so there is no limit on the number of operating cycles. </a:t>
              </a:r>
              <a:endParaRPr b="0" i="0" sz="1400" u="none" cap="none" strike="noStrike">
                <a:solidFill>
                  <a:srgbClr val="000000"/>
                </a:solidFill>
                <a:latin typeface="Arial"/>
                <a:ea typeface="Arial"/>
                <a:cs typeface="Arial"/>
                <a:sym typeface="Arial"/>
              </a:endParaRPr>
            </a:p>
          </p:txBody>
        </p:sp>
        <p:sp>
          <p:nvSpPr>
            <p:cNvPr id="314" name="Google Shape;314;p31"/>
            <p:cNvSpPr/>
            <p:nvPr/>
          </p:nvSpPr>
          <p:spPr>
            <a:xfrm>
              <a:off x="6348688" y="2523800"/>
              <a:ext cx="3602400" cy="2161500"/>
            </a:xfrm>
            <a:prstGeom prst="rect">
              <a:avLst/>
            </a:prstGeom>
            <a:solidFill>
              <a:srgbClr val="6FAB4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1"/>
            <p:cNvSpPr txBox="1"/>
            <p:nvPr/>
          </p:nvSpPr>
          <p:spPr>
            <a:xfrm>
              <a:off x="6348688" y="2523800"/>
              <a:ext cx="3602400" cy="21615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The disadvantage is the dead band on both sides of the sensor which cannot be reduced to zero.</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9" name="Shape 319"/>
        <p:cNvGrpSpPr/>
        <p:nvPr/>
      </p:nvGrpSpPr>
      <p:grpSpPr>
        <a:xfrm>
          <a:off x="0" y="0"/>
          <a:ext cx="0" cy="0"/>
          <a:chOff x="0" y="0"/>
          <a:chExt cx="0" cy="0"/>
        </a:xfrm>
      </p:grpSpPr>
      <p:sp>
        <p:nvSpPr>
          <p:cNvPr id="320" name="Google Shape;320;p3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1" name="Google Shape;321;p32"/>
          <p:cNvSpPr/>
          <p:nvPr/>
        </p:nvSpPr>
        <p:spPr>
          <a:xfrm flipH="1">
            <a:off x="0" y="0"/>
            <a:ext cx="12192000" cy="2169900"/>
          </a:xfrm>
          <a:prstGeom prst="rect">
            <a:avLst/>
          </a:prstGeom>
          <a:gradFill>
            <a:gsLst>
              <a:gs pos="0">
                <a:srgbClr val="000000">
                  <a:alpha val="95294"/>
                </a:srgbClr>
              </a:gs>
              <a:gs pos="100000">
                <a:srgbClr val="2F5496"/>
              </a:gs>
            </a:gsLst>
            <a:lin ang="19800047"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2" name="Google Shape;322;p32"/>
          <p:cNvSpPr/>
          <p:nvPr/>
        </p:nvSpPr>
        <p:spPr>
          <a:xfrm flipH="1">
            <a:off x="8082930" y="0"/>
            <a:ext cx="4097100" cy="2170800"/>
          </a:xfrm>
          <a:prstGeom prst="rect">
            <a:avLst/>
          </a:prstGeom>
          <a:gradFill>
            <a:gsLst>
              <a:gs pos="0">
                <a:srgbClr val="1F3864">
                  <a:alpha val="67450"/>
                </a:srgbClr>
              </a:gs>
              <a:gs pos="19000">
                <a:srgbClr val="1F3864">
                  <a:alpha val="67450"/>
                </a:srgbClr>
              </a:gs>
              <a:gs pos="100000">
                <a:srgbClr val="4472C4">
                  <a:alpha val="47450"/>
                </a:srgbClr>
              </a:gs>
            </a:gsLst>
            <a:lin ang="1920016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3" name="Google Shape;323;p32"/>
          <p:cNvSpPr/>
          <p:nvPr/>
        </p:nvSpPr>
        <p:spPr>
          <a:xfrm flipH="1" rot="-5400000">
            <a:off x="5010601" y="-5009997"/>
            <a:ext cx="2170800" cy="12192000"/>
          </a:xfrm>
          <a:prstGeom prst="rect">
            <a:avLst/>
          </a:prstGeom>
          <a:gradFill>
            <a:gsLst>
              <a:gs pos="0">
                <a:srgbClr val="2F5496">
                  <a:alpha val="15294"/>
                </a:srgbClr>
              </a:gs>
              <a:gs pos="23000">
                <a:srgbClr val="2F5496">
                  <a:alpha val="15294"/>
                </a:srgbClr>
              </a:gs>
              <a:gs pos="99000">
                <a:srgbClr val="000000">
                  <a:alpha val="44313"/>
                </a:srgbClr>
              </a:gs>
              <a:gs pos="100000">
                <a:srgbClr val="000000">
                  <a:alpha val="44313"/>
                </a:srgbClr>
              </a:gs>
            </a:gsLst>
            <a:lin ang="21000163"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4" name="Google Shape;324;p32"/>
          <p:cNvSpPr txBox="1"/>
          <p:nvPr>
            <p:ph type="title"/>
          </p:nvPr>
        </p:nvSpPr>
        <p:spPr>
          <a:xfrm>
            <a:off x="1383564" y="348865"/>
            <a:ext cx="9718200" cy="1576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800"/>
              <a:buFont typeface="Algerian"/>
              <a:buNone/>
            </a:pPr>
            <a:r>
              <a:rPr lang="en-US" sz="4000">
                <a:solidFill>
                  <a:srgbClr val="FFFFFF"/>
                </a:solidFill>
                <a:latin typeface="Algerian"/>
                <a:ea typeface="Algerian"/>
                <a:cs typeface="Algerian"/>
                <a:sym typeface="Algerian"/>
              </a:rPr>
              <a:t>Magnetostrictive Transducer</a:t>
            </a:r>
            <a:endParaRPr/>
          </a:p>
        </p:txBody>
      </p:sp>
      <p:grpSp>
        <p:nvGrpSpPr>
          <p:cNvPr id="325" name="Google Shape;325;p32"/>
          <p:cNvGrpSpPr/>
          <p:nvPr/>
        </p:nvGrpSpPr>
        <p:grpSpPr>
          <a:xfrm>
            <a:off x="299440" y="2170032"/>
            <a:ext cx="11487798" cy="4685300"/>
            <a:chOff x="444582" y="0"/>
            <a:chExt cx="11487798" cy="4685300"/>
          </a:xfrm>
        </p:grpSpPr>
        <p:sp>
          <p:nvSpPr>
            <p:cNvPr id="326" name="Google Shape;326;p32"/>
            <p:cNvSpPr/>
            <p:nvPr/>
          </p:nvSpPr>
          <p:spPr>
            <a:xfrm>
              <a:off x="444582" y="0"/>
              <a:ext cx="3602400" cy="2161500"/>
            </a:xfrm>
            <a:prstGeom prst="rect">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2"/>
            <p:cNvSpPr txBox="1"/>
            <p:nvPr/>
          </p:nvSpPr>
          <p:spPr>
            <a:xfrm>
              <a:off x="444582" y="0"/>
              <a:ext cx="3602400" cy="21615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b="0" i="0" lang="en-US" sz="2100" u="none" cap="none" strike="noStrike">
                  <a:solidFill>
                    <a:schemeClr val="lt1"/>
                  </a:solidFill>
                  <a:latin typeface="Calibri"/>
                  <a:ea typeface="Calibri"/>
                  <a:cs typeface="Calibri"/>
                  <a:sym typeface="Calibri"/>
                </a:rPr>
                <a:t>It is not popular because of its limitations with respect to materials</a:t>
              </a:r>
              <a:endParaRPr b="0" i="0" sz="1400" u="none" cap="none" strike="noStrike">
                <a:solidFill>
                  <a:srgbClr val="000000"/>
                </a:solidFill>
                <a:latin typeface="Arial"/>
                <a:ea typeface="Arial"/>
                <a:cs typeface="Arial"/>
                <a:sym typeface="Arial"/>
              </a:endParaRPr>
            </a:p>
          </p:txBody>
        </p:sp>
        <p:sp>
          <p:nvSpPr>
            <p:cNvPr id="328" name="Google Shape;328;p32"/>
            <p:cNvSpPr/>
            <p:nvPr/>
          </p:nvSpPr>
          <p:spPr>
            <a:xfrm>
              <a:off x="4367396" y="2156"/>
              <a:ext cx="3602400" cy="2161500"/>
            </a:xfrm>
            <a:prstGeom prst="rect">
              <a:avLst/>
            </a:prstGeom>
            <a:solidFill>
              <a:srgbClr val="52CBCC"/>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2"/>
            <p:cNvSpPr txBox="1"/>
            <p:nvPr/>
          </p:nvSpPr>
          <p:spPr>
            <a:xfrm>
              <a:off x="4367396" y="2156"/>
              <a:ext cx="3602400" cy="21615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b="0" i="0" lang="en-US" sz="2100" u="none" cap="none" strike="noStrike">
                  <a:solidFill>
                    <a:schemeClr val="lt1"/>
                  </a:solidFill>
                  <a:latin typeface="Calibri"/>
                  <a:ea typeface="Calibri"/>
                  <a:cs typeface="Calibri"/>
                  <a:sym typeface="Calibri"/>
                </a:rPr>
                <a:t>Types:</a:t>
              </a:r>
              <a:endParaRPr b="0" i="0" sz="1400" u="none" cap="none" strike="noStrike">
                <a:solidFill>
                  <a:srgbClr val="000000"/>
                </a:solidFill>
                <a:latin typeface="Arial"/>
                <a:ea typeface="Arial"/>
                <a:cs typeface="Arial"/>
                <a:sym typeface="Arial"/>
              </a:endParaRPr>
            </a:p>
          </p:txBody>
        </p:sp>
        <p:sp>
          <p:nvSpPr>
            <p:cNvPr id="330" name="Google Shape;330;p32"/>
            <p:cNvSpPr/>
            <p:nvPr/>
          </p:nvSpPr>
          <p:spPr>
            <a:xfrm>
              <a:off x="8329980" y="2156"/>
              <a:ext cx="3602400" cy="2161500"/>
            </a:xfrm>
            <a:prstGeom prst="rect">
              <a:avLst/>
            </a:prstGeom>
            <a:solidFill>
              <a:srgbClr val="4CC38C"/>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2"/>
            <p:cNvSpPr txBox="1"/>
            <p:nvPr/>
          </p:nvSpPr>
          <p:spPr>
            <a:xfrm>
              <a:off x="8329980" y="2156"/>
              <a:ext cx="3602400" cy="21615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b="0" i="0" lang="en-US" sz="2100" u="none" cap="none" strike="noStrike">
                  <a:solidFill>
                    <a:schemeClr val="lt1"/>
                  </a:solidFill>
                  <a:latin typeface="Calibri"/>
                  <a:ea typeface="Calibri"/>
                  <a:cs typeface="Calibri"/>
                  <a:sym typeface="Calibri"/>
                </a:rPr>
                <a:t> (a) Variable permeability type (b) Variable remanence type</a:t>
              </a:r>
              <a:endParaRPr b="0" i="0" sz="1400" u="none" cap="none" strike="noStrike">
                <a:solidFill>
                  <a:srgbClr val="000000"/>
                </a:solidFill>
                <a:latin typeface="Arial"/>
                <a:ea typeface="Arial"/>
                <a:cs typeface="Arial"/>
                <a:sym typeface="Arial"/>
              </a:endParaRPr>
            </a:p>
          </p:txBody>
        </p:sp>
        <p:sp>
          <p:nvSpPr>
            <p:cNvPr id="332" name="Google Shape;332;p32"/>
            <p:cNvSpPr/>
            <p:nvPr/>
          </p:nvSpPr>
          <p:spPr>
            <a:xfrm>
              <a:off x="2386104" y="2523800"/>
              <a:ext cx="3602400" cy="2161500"/>
            </a:xfrm>
            <a:prstGeom prst="rect">
              <a:avLst/>
            </a:prstGeom>
            <a:solidFill>
              <a:srgbClr val="46BA4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2"/>
            <p:cNvSpPr txBox="1"/>
            <p:nvPr/>
          </p:nvSpPr>
          <p:spPr>
            <a:xfrm>
              <a:off x="2386104" y="2523800"/>
              <a:ext cx="3602400" cy="21615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b="0" i="0" lang="en-US" sz="2100" u="none" cap="none" strike="noStrike">
                  <a:solidFill>
                    <a:schemeClr val="lt1"/>
                  </a:solidFill>
                  <a:latin typeface="Calibri"/>
                  <a:ea typeface="Calibri"/>
                  <a:cs typeface="Calibri"/>
                  <a:sym typeface="Calibri"/>
                </a:rPr>
                <a:t>In general slope of hyteresis curve decreases with increasing tension-this changes the value of permeability-hence inductance of the coil wound on the material</a:t>
              </a:r>
              <a:endParaRPr b="0" i="0" sz="1400" u="none" cap="none" strike="noStrike">
                <a:solidFill>
                  <a:srgbClr val="000000"/>
                </a:solidFill>
                <a:latin typeface="Arial"/>
                <a:ea typeface="Arial"/>
                <a:cs typeface="Arial"/>
                <a:sym typeface="Arial"/>
              </a:endParaRPr>
            </a:p>
          </p:txBody>
        </p:sp>
        <p:sp>
          <p:nvSpPr>
            <p:cNvPr id="334" name="Google Shape;334;p32"/>
            <p:cNvSpPr/>
            <p:nvPr/>
          </p:nvSpPr>
          <p:spPr>
            <a:xfrm>
              <a:off x="6348688" y="2523800"/>
              <a:ext cx="3602400" cy="2161500"/>
            </a:xfrm>
            <a:prstGeom prst="rect">
              <a:avLst/>
            </a:prstGeom>
            <a:solidFill>
              <a:srgbClr val="6FAB4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2"/>
            <p:cNvSpPr txBox="1"/>
            <p:nvPr/>
          </p:nvSpPr>
          <p:spPr>
            <a:xfrm>
              <a:off x="6348688" y="2523800"/>
              <a:ext cx="3602400" cy="21615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b="0" i="0" lang="en-US" sz="2100" u="none" cap="none" strike="noStrike">
                  <a:solidFill>
                    <a:schemeClr val="lt1"/>
                  </a:solidFill>
                  <a:latin typeface="Calibri"/>
                  <a:ea typeface="Calibri"/>
                  <a:cs typeface="Calibri"/>
                  <a:sym typeface="Calibri"/>
                </a:rPr>
                <a:t>With increasing tension  the remanence magnetism B0 decreases(e.g. Ni is with negative magnetsriction.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9" name="Shape 339"/>
        <p:cNvGrpSpPr/>
        <p:nvPr/>
      </p:nvGrpSpPr>
      <p:grpSpPr>
        <a:xfrm>
          <a:off x="0" y="0"/>
          <a:ext cx="0" cy="0"/>
          <a:chOff x="0" y="0"/>
          <a:chExt cx="0" cy="0"/>
        </a:xfrm>
      </p:grpSpPr>
      <p:sp>
        <p:nvSpPr>
          <p:cNvPr id="340" name="Google Shape;340;p3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1" name="Google Shape;341;p33"/>
          <p:cNvSpPr txBox="1"/>
          <p:nvPr>
            <p:ph idx="1" type="body"/>
          </p:nvPr>
        </p:nvSpPr>
        <p:spPr>
          <a:xfrm>
            <a:off x="643469" y="680345"/>
            <a:ext cx="3522000" cy="5496600"/>
          </a:xfrm>
          <a:prstGeom prst="rect">
            <a:avLst/>
          </a:prstGeom>
          <a:noFill/>
          <a:ln>
            <a:noFill/>
          </a:ln>
        </p:spPr>
        <p:txBody>
          <a:bodyPr anchorCtr="0" anchor="t" bIns="45700" lIns="91425" spcFirstLastPara="1" rIns="91425" wrap="square" tIns="45700">
            <a:normAutofit lnSpcReduction="10000"/>
          </a:bodyPr>
          <a:lstStyle/>
          <a:p>
            <a:pPr indent="-228600" lvl="0" marL="609584" rtl="0" algn="l">
              <a:lnSpc>
                <a:spcPct val="90000"/>
              </a:lnSpc>
              <a:spcBef>
                <a:spcPts val="0"/>
              </a:spcBef>
              <a:spcAft>
                <a:spcPts val="0"/>
              </a:spcAft>
              <a:buClr>
                <a:schemeClr val="dk1"/>
              </a:buClr>
              <a:buSzPts val="1800"/>
              <a:buFont typeface="Arial"/>
              <a:buChar char="•"/>
            </a:pPr>
            <a:r>
              <a:rPr lang="en-US" sz="2000"/>
              <a:t>Magnetrostriction is a property of ferromagnetic materials to expand or contract when placed in a magnetic field. T</a:t>
            </a:r>
            <a:endParaRPr/>
          </a:p>
          <a:p>
            <a:pPr indent="-228600" lvl="0" marL="609584" rtl="0" algn="l">
              <a:lnSpc>
                <a:spcPct val="90000"/>
              </a:lnSpc>
              <a:spcBef>
                <a:spcPts val="600"/>
              </a:spcBef>
              <a:spcAft>
                <a:spcPts val="0"/>
              </a:spcAft>
              <a:buClr>
                <a:schemeClr val="dk1"/>
              </a:buClr>
              <a:buSzPts val="1800"/>
              <a:buFont typeface="Arial"/>
              <a:buChar char="•"/>
            </a:pPr>
            <a:r>
              <a:rPr lang="en-US" sz="2000"/>
              <a:t>The sensor senses the position of the permanent (position) magnet to determine the distance between the permanent magnet and the sensor head.</a:t>
            </a:r>
            <a:endParaRPr/>
          </a:p>
          <a:p>
            <a:pPr indent="-228600" lvl="0" marL="609584" rtl="0" algn="l">
              <a:lnSpc>
                <a:spcPct val="90000"/>
              </a:lnSpc>
              <a:spcBef>
                <a:spcPts val="600"/>
              </a:spcBef>
              <a:spcAft>
                <a:spcPts val="600"/>
              </a:spcAft>
              <a:buClr>
                <a:schemeClr val="dk1"/>
              </a:buClr>
              <a:buSzPts val="1800"/>
              <a:buFont typeface="Arial"/>
              <a:buChar char="•"/>
            </a:pPr>
            <a:r>
              <a:rPr lang="en-US" sz="2000"/>
              <a:t>There are five main components of the magnetostrictive sensor: Waveguide, position magnet, electronics, strain pulse detection system, and damping module.</a:t>
            </a:r>
            <a:endParaRPr/>
          </a:p>
        </p:txBody>
      </p:sp>
      <p:sp>
        <p:nvSpPr>
          <p:cNvPr id="342" name="Google Shape;342;p33"/>
          <p:cNvSpPr/>
          <p:nvPr/>
        </p:nvSpPr>
        <p:spPr>
          <a:xfrm rot="5400000">
            <a:off x="-501690" y="5103247"/>
            <a:ext cx="2017500" cy="1014000"/>
          </a:xfrm>
          <a:prstGeom prst="triangle">
            <a:avLst>
              <a:gd fmla="val 50000" name="adj"/>
            </a:avLst>
          </a:prstGeom>
          <a:solidFill>
            <a:schemeClr val="accen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3" name="Google Shape;343;p33"/>
          <p:cNvSpPr/>
          <p:nvPr/>
        </p:nvSpPr>
        <p:spPr>
          <a:xfrm rot="2700000">
            <a:off x="427814" y="5728750"/>
            <a:ext cx="485782" cy="485782"/>
          </a:xfrm>
          <a:prstGeom prst="rect">
            <a:avLst/>
          </a:prstGeom>
          <a:solidFill>
            <a:schemeClr val="accen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44" name="Google Shape;344;p33"/>
          <p:cNvPicPr preferRelativeResize="0"/>
          <p:nvPr/>
        </p:nvPicPr>
        <p:blipFill rotWithShape="1">
          <a:blip r:embed="rId3">
            <a:alphaModFix/>
          </a:blip>
          <a:srcRect b="0" l="0" r="0" t="0"/>
          <a:stretch/>
        </p:blipFill>
        <p:spPr>
          <a:xfrm>
            <a:off x="4481721" y="460259"/>
            <a:ext cx="7066812" cy="5937481"/>
          </a:xfrm>
          <a:prstGeom prst="rect">
            <a:avLst/>
          </a:prstGeom>
          <a:noFill/>
          <a:ln>
            <a:noFill/>
          </a:ln>
        </p:spPr>
      </p:pic>
      <p:grpSp>
        <p:nvGrpSpPr>
          <p:cNvPr id="345" name="Google Shape;345;p33"/>
          <p:cNvGrpSpPr/>
          <p:nvPr/>
        </p:nvGrpSpPr>
        <p:grpSpPr>
          <a:xfrm>
            <a:off x="11094720" y="-120"/>
            <a:ext cx="1097400" cy="1097400"/>
            <a:chOff x="11094720" y="-120"/>
            <a:chExt cx="1097400" cy="1097400"/>
          </a:xfrm>
        </p:grpSpPr>
        <p:sp>
          <p:nvSpPr>
            <p:cNvPr id="346" name="Google Shape;346;p33"/>
            <p:cNvSpPr/>
            <p:nvPr/>
          </p:nvSpPr>
          <p:spPr>
            <a:xfrm rot="-5400000">
              <a:off x="11094720" y="-120"/>
              <a:ext cx="1097400" cy="1097400"/>
            </a:xfrm>
            <a:prstGeom prst="triangle">
              <a:avLst>
                <a:gd fmla="val 100000" name="adj"/>
              </a:avLst>
            </a:prstGeom>
            <a:solidFill>
              <a:schemeClr val="accent4">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7" name="Google Shape;347;p33"/>
            <p:cNvSpPr/>
            <p:nvPr/>
          </p:nvSpPr>
          <p:spPr>
            <a:xfrm rot="2700000">
              <a:off x="11189609" y="127595"/>
              <a:ext cx="457781" cy="457781"/>
            </a:xfrm>
            <a:prstGeom prst="rect">
              <a:avLst/>
            </a:prstGeom>
            <a:solidFill>
              <a:schemeClr val="accent4">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4"/>
          <p:cNvSpPr txBox="1"/>
          <p:nvPr>
            <p:ph idx="1" type="body"/>
          </p:nvPr>
        </p:nvSpPr>
        <p:spPr>
          <a:xfrm>
            <a:off x="415600" y="436500"/>
            <a:ext cx="5680500" cy="6123300"/>
          </a:xfrm>
          <a:prstGeom prst="rect">
            <a:avLst/>
          </a:prstGeom>
          <a:noFill/>
          <a:ln>
            <a:noFill/>
          </a:ln>
        </p:spPr>
        <p:txBody>
          <a:bodyPr anchorCtr="0" anchor="t" bIns="121900" lIns="121900" spcFirstLastPara="1" rIns="121900" wrap="square" tIns="121900">
            <a:normAutofit/>
          </a:bodyPr>
          <a:lstStyle/>
          <a:p>
            <a:pPr indent="-414431" lvl="0" marL="609584" rtl="0" algn="just">
              <a:lnSpc>
                <a:spcPct val="90000"/>
              </a:lnSpc>
              <a:spcBef>
                <a:spcPts val="0"/>
              </a:spcBef>
              <a:spcAft>
                <a:spcPts val="0"/>
              </a:spcAft>
              <a:buClr>
                <a:schemeClr val="dk1"/>
              </a:buClr>
              <a:buSzPts val="2000"/>
              <a:buChar char="●"/>
            </a:pPr>
            <a:r>
              <a:rPr lang="en-US" sz="2000">
                <a:latin typeface="Times New Roman"/>
                <a:ea typeface="Times New Roman"/>
                <a:cs typeface="Times New Roman"/>
                <a:sym typeface="Times New Roman"/>
              </a:rPr>
              <a:t>Typically, the waveguide wire is enclosed within a protective cover and attached to the device that is being measured. </a:t>
            </a:r>
            <a:endParaRPr sz="2000">
              <a:latin typeface="Times New Roman"/>
              <a:ea typeface="Times New Roman"/>
              <a:cs typeface="Times New Roman"/>
              <a:sym typeface="Times New Roman"/>
            </a:endParaRPr>
          </a:p>
          <a:p>
            <a:pPr indent="-414431" lvl="0" marL="609584" rtl="0" algn="just">
              <a:lnSpc>
                <a:spcPct val="90000"/>
              </a:lnSpc>
              <a:spcBef>
                <a:spcPts val="0"/>
              </a:spcBef>
              <a:spcAft>
                <a:spcPts val="0"/>
              </a:spcAft>
              <a:buClr>
                <a:schemeClr val="dk1"/>
              </a:buClr>
              <a:buSzPts val="2000"/>
              <a:buChar char="●"/>
            </a:pPr>
            <a:r>
              <a:rPr lang="en-US" sz="2000">
                <a:latin typeface="Times New Roman"/>
                <a:ea typeface="Times New Roman"/>
                <a:cs typeface="Times New Roman"/>
                <a:sym typeface="Times New Roman"/>
              </a:rPr>
              <a:t>Applying a current pulse generates a sonic wave that travels along the waveguide to a small piece of magnetostrictive material that passes through a coil and is magnetized by a small, permanent magnet. </a:t>
            </a:r>
            <a:endParaRPr sz="2000">
              <a:latin typeface="Times New Roman"/>
              <a:ea typeface="Times New Roman"/>
              <a:cs typeface="Times New Roman"/>
              <a:sym typeface="Times New Roman"/>
            </a:endParaRPr>
          </a:p>
          <a:p>
            <a:pPr indent="-414431" lvl="0" marL="609584" rtl="0" algn="just">
              <a:lnSpc>
                <a:spcPct val="90000"/>
              </a:lnSpc>
              <a:spcBef>
                <a:spcPts val="0"/>
              </a:spcBef>
              <a:spcAft>
                <a:spcPts val="0"/>
              </a:spcAft>
              <a:buClr>
                <a:schemeClr val="dk1"/>
              </a:buClr>
              <a:buSzPts val="2000"/>
              <a:buChar char="●"/>
            </a:pPr>
            <a:r>
              <a:rPr lang="en-US" sz="2000">
                <a:latin typeface="Times New Roman"/>
                <a:ea typeface="Times New Roman"/>
                <a:cs typeface="Times New Roman"/>
                <a:sym typeface="Times New Roman"/>
              </a:rPr>
              <a:t>The stress induced by the sonic wave causes a wave of changed permeability in the magnetostrictive material, resulting in a change in its magnetic flux and the production of voltage output from the coil. </a:t>
            </a:r>
            <a:endParaRPr sz="2000">
              <a:latin typeface="Times New Roman"/>
              <a:ea typeface="Times New Roman"/>
              <a:cs typeface="Times New Roman"/>
              <a:sym typeface="Times New Roman"/>
            </a:endParaRPr>
          </a:p>
          <a:p>
            <a:pPr indent="-414431" lvl="0" marL="609584" rtl="0" algn="just">
              <a:lnSpc>
                <a:spcPct val="90000"/>
              </a:lnSpc>
              <a:spcBef>
                <a:spcPts val="0"/>
              </a:spcBef>
              <a:spcAft>
                <a:spcPts val="0"/>
              </a:spcAft>
              <a:buClr>
                <a:schemeClr val="dk1"/>
              </a:buClr>
              <a:buSzPts val="2000"/>
              <a:buChar char="●"/>
            </a:pPr>
            <a:r>
              <a:rPr lang="en-US" sz="2000">
                <a:latin typeface="Times New Roman"/>
                <a:ea typeface="Times New Roman"/>
                <a:cs typeface="Times New Roman"/>
                <a:sym typeface="Times New Roman"/>
              </a:rPr>
              <a:t>Electronic circuitry detects the voltage pulse and conditions it into the desired output.</a:t>
            </a:r>
            <a:endParaRPr sz="2000">
              <a:latin typeface="Times New Roman"/>
              <a:ea typeface="Times New Roman"/>
              <a:cs typeface="Times New Roman"/>
              <a:sym typeface="Times New Roman"/>
            </a:endParaRPr>
          </a:p>
          <a:p>
            <a:pPr indent="-414431" lvl="0" marL="609584" rtl="0" algn="just">
              <a:lnSpc>
                <a:spcPct val="90000"/>
              </a:lnSpc>
              <a:spcBef>
                <a:spcPts val="0"/>
              </a:spcBef>
              <a:spcAft>
                <a:spcPts val="0"/>
              </a:spcAft>
              <a:buClr>
                <a:schemeClr val="dk1"/>
              </a:buClr>
              <a:buSzPts val="2000"/>
              <a:buChar char="●"/>
            </a:pPr>
            <a:r>
              <a:rPr lang="en-US" sz="2000">
                <a:latin typeface="Times New Roman"/>
                <a:ea typeface="Times New Roman"/>
                <a:cs typeface="Times New Roman"/>
                <a:sym typeface="Times New Roman"/>
              </a:rPr>
              <a:t>At the sensor rod tip, at the end opposite the head, there is an unusable area called the dead zone. The system must be designed so that the front face of the position magnet will come no closer to the tip than the specified dead zone distance.</a:t>
            </a:r>
            <a:endParaRPr sz="2000">
              <a:latin typeface="Times New Roman"/>
              <a:ea typeface="Times New Roman"/>
              <a:cs typeface="Times New Roman"/>
              <a:sym typeface="Times New Roman"/>
            </a:endParaRPr>
          </a:p>
        </p:txBody>
      </p:sp>
      <p:pic>
        <p:nvPicPr>
          <p:cNvPr id="353" name="Google Shape;353;p34"/>
          <p:cNvPicPr preferRelativeResize="0"/>
          <p:nvPr/>
        </p:nvPicPr>
        <p:blipFill rotWithShape="1">
          <a:blip r:embed="rId3">
            <a:alphaModFix/>
          </a:blip>
          <a:srcRect b="0" l="0" r="0" t="0"/>
          <a:stretch/>
        </p:blipFill>
        <p:spPr>
          <a:xfrm>
            <a:off x="6429828" y="954157"/>
            <a:ext cx="5144609" cy="501121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5"/>
          <p:cNvSpPr txBox="1"/>
          <p:nvPr>
            <p:ph type="title"/>
          </p:nvPr>
        </p:nvSpPr>
        <p:spPr>
          <a:xfrm>
            <a:off x="415600" y="249700"/>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ctr">
              <a:lnSpc>
                <a:spcPct val="90000"/>
              </a:lnSpc>
              <a:spcBef>
                <a:spcPts val="0"/>
              </a:spcBef>
              <a:spcAft>
                <a:spcPts val="0"/>
              </a:spcAft>
              <a:buClr>
                <a:schemeClr val="dk1"/>
              </a:buClr>
              <a:buSzPct val="70707"/>
              <a:buFont typeface="Algerian"/>
              <a:buNone/>
            </a:pPr>
            <a:r>
              <a:rPr lang="en-US">
                <a:latin typeface="Algerian"/>
                <a:ea typeface="Algerian"/>
                <a:cs typeface="Algerian"/>
                <a:sym typeface="Algerian"/>
              </a:rPr>
              <a:t>Magnetostrictive Transducer</a:t>
            </a:r>
            <a:endParaRPr>
              <a:latin typeface="Algerian"/>
              <a:ea typeface="Algerian"/>
              <a:cs typeface="Algerian"/>
              <a:sym typeface="Algerian"/>
            </a:endParaRPr>
          </a:p>
        </p:txBody>
      </p:sp>
      <p:sp>
        <p:nvSpPr>
          <p:cNvPr id="359" name="Google Shape;359;p35"/>
          <p:cNvSpPr txBox="1"/>
          <p:nvPr>
            <p:ph idx="1" type="body"/>
          </p:nvPr>
        </p:nvSpPr>
        <p:spPr>
          <a:xfrm>
            <a:off x="5960057" y="1388395"/>
            <a:ext cx="4519200" cy="4833900"/>
          </a:xfrm>
          <a:prstGeom prst="rect">
            <a:avLst/>
          </a:prstGeom>
          <a:noFill/>
          <a:ln>
            <a:noFill/>
          </a:ln>
        </p:spPr>
        <p:txBody>
          <a:bodyPr anchorCtr="0" anchor="t" bIns="121900" lIns="121900" spcFirstLastPara="1" rIns="121900" wrap="square" tIns="121900">
            <a:normAutofit/>
          </a:bodyPr>
          <a:lstStyle/>
          <a:p>
            <a:pPr indent="-342888" lvl="0" marL="609584" rtl="0" algn="just">
              <a:lnSpc>
                <a:spcPct val="90000"/>
              </a:lnSpc>
              <a:spcBef>
                <a:spcPts val="0"/>
              </a:spcBef>
              <a:spcAft>
                <a:spcPts val="0"/>
              </a:spcAft>
              <a:buClr>
                <a:schemeClr val="dk1"/>
              </a:buClr>
              <a:buSzPts val="1800"/>
              <a:buNone/>
            </a:pPr>
            <a:r>
              <a:t/>
            </a:r>
            <a:endParaRPr>
              <a:latin typeface="Times New Roman"/>
              <a:ea typeface="Times New Roman"/>
              <a:cs typeface="Times New Roman"/>
              <a:sym typeface="Times New Roman"/>
            </a:endParaRPr>
          </a:p>
        </p:txBody>
      </p:sp>
      <p:pic>
        <p:nvPicPr>
          <p:cNvPr descr="A close-up of a syringe&#10;&#10;Description automatically generated with medium confidence" id="360" name="Google Shape;360;p35"/>
          <p:cNvPicPr preferRelativeResize="0"/>
          <p:nvPr/>
        </p:nvPicPr>
        <p:blipFill rotWithShape="1">
          <a:blip r:embed="rId3">
            <a:alphaModFix/>
          </a:blip>
          <a:srcRect b="0" l="0" r="0" t="0"/>
          <a:stretch/>
        </p:blipFill>
        <p:spPr>
          <a:xfrm>
            <a:off x="809013" y="1528745"/>
            <a:ext cx="4354967" cy="4292044"/>
          </a:xfrm>
          <a:prstGeom prst="rect">
            <a:avLst/>
          </a:prstGeom>
          <a:noFill/>
          <a:ln>
            <a:noFill/>
          </a:ln>
        </p:spPr>
      </p:pic>
      <p:pic>
        <p:nvPicPr>
          <p:cNvPr descr="New Magnetostrictive Transducers with Profibus Interface" id="361" name="Google Shape;361;p35"/>
          <p:cNvPicPr preferRelativeResize="0"/>
          <p:nvPr/>
        </p:nvPicPr>
        <p:blipFill rotWithShape="1">
          <a:blip r:embed="rId4">
            <a:alphaModFix/>
          </a:blip>
          <a:srcRect b="0" l="0" r="0" t="0"/>
          <a:stretch/>
        </p:blipFill>
        <p:spPr>
          <a:xfrm>
            <a:off x="5960058" y="1528745"/>
            <a:ext cx="4524888" cy="458867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6"/>
          <p:cNvSpPr txBox="1"/>
          <p:nvPr>
            <p:ph type="title"/>
          </p:nvPr>
        </p:nvSpPr>
        <p:spPr>
          <a:xfrm>
            <a:off x="415600" y="249700"/>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ctr">
              <a:lnSpc>
                <a:spcPct val="90000"/>
              </a:lnSpc>
              <a:spcBef>
                <a:spcPts val="0"/>
              </a:spcBef>
              <a:spcAft>
                <a:spcPts val="0"/>
              </a:spcAft>
              <a:buClr>
                <a:schemeClr val="dk1"/>
              </a:buClr>
              <a:buSzPct val="70707"/>
              <a:buFont typeface="Algerian"/>
              <a:buNone/>
            </a:pPr>
            <a:r>
              <a:rPr lang="en-US">
                <a:latin typeface="Algerian"/>
                <a:ea typeface="Algerian"/>
                <a:cs typeface="Algerian"/>
                <a:sym typeface="Algerian"/>
              </a:rPr>
              <a:t>Applications</a:t>
            </a:r>
            <a:endParaRPr>
              <a:latin typeface="Algerian"/>
              <a:ea typeface="Algerian"/>
              <a:cs typeface="Algerian"/>
              <a:sym typeface="Algerian"/>
            </a:endParaRPr>
          </a:p>
        </p:txBody>
      </p:sp>
      <p:sp>
        <p:nvSpPr>
          <p:cNvPr id="367" name="Google Shape;367;p36"/>
          <p:cNvSpPr txBox="1"/>
          <p:nvPr>
            <p:ph idx="1" type="body"/>
          </p:nvPr>
        </p:nvSpPr>
        <p:spPr>
          <a:xfrm>
            <a:off x="415600" y="1257767"/>
            <a:ext cx="11360700" cy="4833900"/>
          </a:xfrm>
          <a:prstGeom prst="rect">
            <a:avLst/>
          </a:prstGeom>
          <a:noFill/>
          <a:ln>
            <a:noFill/>
          </a:ln>
        </p:spPr>
        <p:txBody>
          <a:bodyPr anchorCtr="0" anchor="t" bIns="121900" lIns="121900" spcFirstLastPara="1" rIns="121900" wrap="square" tIns="121900">
            <a:normAutofit/>
          </a:bodyPr>
          <a:lstStyle/>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Magnetostrictive transducers are used for position measurement. </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The sensors are used to measure the stroke of hydraulic cylinders. </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Industrial application </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Installation in hydraulic cylinders. </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Packing machines, plastic machines, steel rolls or in beverage bottling plants.</a:t>
            </a:r>
            <a:endParaRPr>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7"/>
          <p:cNvSpPr txBox="1"/>
          <p:nvPr>
            <p:ph type="title"/>
          </p:nvPr>
        </p:nvSpPr>
        <p:spPr>
          <a:xfrm>
            <a:off x="415600" y="249700"/>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ctr">
              <a:lnSpc>
                <a:spcPct val="90000"/>
              </a:lnSpc>
              <a:spcBef>
                <a:spcPts val="0"/>
              </a:spcBef>
              <a:spcAft>
                <a:spcPts val="0"/>
              </a:spcAft>
              <a:buClr>
                <a:schemeClr val="dk1"/>
              </a:buClr>
              <a:buSzPct val="70707"/>
              <a:buFont typeface="Algerian"/>
              <a:buNone/>
            </a:pPr>
            <a:r>
              <a:rPr lang="en-US">
                <a:latin typeface="Algerian"/>
                <a:ea typeface="Algerian"/>
                <a:cs typeface="Algerian"/>
                <a:sym typeface="Algerian"/>
              </a:rPr>
              <a:t>Magnetostrictive Transducer</a:t>
            </a:r>
            <a:endParaRPr>
              <a:latin typeface="Algerian"/>
              <a:ea typeface="Algerian"/>
              <a:cs typeface="Algerian"/>
              <a:sym typeface="Algerian"/>
            </a:endParaRPr>
          </a:p>
        </p:txBody>
      </p:sp>
      <p:sp>
        <p:nvSpPr>
          <p:cNvPr id="373" name="Google Shape;373;p37"/>
          <p:cNvSpPr txBox="1"/>
          <p:nvPr>
            <p:ph idx="1" type="body"/>
          </p:nvPr>
        </p:nvSpPr>
        <p:spPr>
          <a:xfrm>
            <a:off x="415600" y="1257767"/>
            <a:ext cx="11360700" cy="4833900"/>
          </a:xfrm>
          <a:prstGeom prst="rect">
            <a:avLst/>
          </a:prstGeom>
          <a:noFill/>
          <a:ln>
            <a:noFill/>
          </a:ln>
        </p:spPr>
        <p:txBody>
          <a:bodyPr anchorCtr="0" anchor="t" bIns="121900" lIns="121900" spcFirstLastPara="1" rIns="121900" wrap="square" tIns="121900">
            <a:normAutofit/>
          </a:bodyPr>
          <a:lstStyle/>
          <a:p>
            <a:pPr indent="-457188" lvl="0" marL="609584" rtl="0" algn="just">
              <a:lnSpc>
                <a:spcPct val="90000"/>
              </a:lnSpc>
              <a:spcBef>
                <a:spcPts val="0"/>
              </a:spcBef>
              <a:spcAft>
                <a:spcPts val="0"/>
              </a:spcAft>
              <a:buClr>
                <a:schemeClr val="dk1"/>
              </a:buClr>
              <a:buSzPts val="1800"/>
              <a:buChar char="●"/>
            </a:pPr>
            <a:r>
              <a:rPr lang="en-US" u="sng">
                <a:solidFill>
                  <a:schemeClr val="hlink"/>
                </a:solidFill>
                <a:latin typeface="Times New Roman"/>
                <a:ea typeface="Times New Roman"/>
                <a:cs typeface="Times New Roman"/>
                <a:sym typeface="Times New Roman"/>
                <a:hlinkClick r:id="rId3"/>
              </a:rPr>
              <a:t>https://www.youtube.com/watch?v=R9CAmjVK3SI</a:t>
            </a:r>
            <a:r>
              <a:rPr lang="en-US">
                <a:latin typeface="Times New Roman"/>
                <a:ea typeface="Times New Roman"/>
                <a:cs typeface="Times New Roman"/>
                <a:sym typeface="Times New Roman"/>
              </a:rPr>
              <a:t>  </a:t>
            </a:r>
            <a:r>
              <a:rPr b="0" i="0" lang="en-US">
                <a:latin typeface="Roboto"/>
                <a:ea typeface="Roboto"/>
                <a:cs typeface="Roboto"/>
                <a:sym typeface="Roboto"/>
              </a:rPr>
              <a:t>Magnetostrictive technology</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https://www.youtube.com/watch?v=YFq94BpWGEE</a:t>
            </a:r>
            <a:endParaRPr>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38"/>
          <p:cNvPicPr preferRelativeResize="0"/>
          <p:nvPr/>
        </p:nvPicPr>
        <p:blipFill rotWithShape="1">
          <a:blip r:embed="rId3">
            <a:alphaModFix/>
          </a:blip>
          <a:srcRect b="0" l="0" r="0" t="0"/>
          <a:stretch/>
        </p:blipFill>
        <p:spPr>
          <a:xfrm>
            <a:off x="437323" y="203200"/>
            <a:ext cx="11131826" cy="6654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9"/>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90000"/>
              </a:lnSpc>
              <a:spcBef>
                <a:spcPts val="0"/>
              </a:spcBef>
              <a:spcAft>
                <a:spcPts val="0"/>
              </a:spcAft>
              <a:buClr>
                <a:schemeClr val="dk1"/>
              </a:buClr>
              <a:buSzPct val="70707"/>
              <a:buFont typeface="Algerian"/>
              <a:buNone/>
            </a:pPr>
            <a:r>
              <a:rPr lang="en-US">
                <a:latin typeface="Algerian"/>
                <a:ea typeface="Algerian"/>
                <a:cs typeface="Algerian"/>
                <a:sym typeface="Algerian"/>
              </a:rPr>
              <a:t>Materials</a:t>
            </a:r>
            <a:endParaRPr/>
          </a:p>
        </p:txBody>
      </p:sp>
      <p:sp>
        <p:nvSpPr>
          <p:cNvPr id="384" name="Google Shape;384;p39"/>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rmAutofit/>
          </a:bodyPr>
          <a:lstStyle/>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Permeability, Hysteresis loss, Curie temperature, Eddy current loss</a:t>
            </a:r>
            <a:endParaRPr/>
          </a:p>
          <a:p>
            <a:pPr indent="-342888" lvl="0" marL="609584" rtl="0" algn="just">
              <a:lnSpc>
                <a:spcPct val="90000"/>
              </a:lnSpc>
              <a:spcBef>
                <a:spcPts val="0"/>
              </a:spcBef>
              <a:spcAft>
                <a:spcPts val="0"/>
              </a:spcAft>
              <a:buClr>
                <a:schemeClr val="dk1"/>
              </a:buClr>
              <a:buSzPts val="1800"/>
              <a:buNone/>
            </a:pPr>
            <a:r>
              <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Core and Armature- Ferromagnetic material- High permeability, low loss, high curie temperature, low cost</a:t>
            </a:r>
            <a:endParaRPr/>
          </a:p>
          <a:p>
            <a:pPr indent="0" lvl="0" marL="152396" rtl="0" algn="just">
              <a:lnSpc>
                <a:spcPct val="90000"/>
              </a:lnSpc>
              <a:spcBef>
                <a:spcPts val="0"/>
              </a:spcBef>
              <a:spcAft>
                <a:spcPts val="0"/>
              </a:spcAft>
              <a:buClr>
                <a:schemeClr val="dk1"/>
              </a:buClr>
              <a:buSzPts val="1800"/>
              <a:buNone/>
            </a:pPr>
            <a:r>
              <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Soft magnetic Ni-Fe alloy is good- commercial variety- </a:t>
            </a:r>
            <a:endParaRPr/>
          </a:p>
          <a:p>
            <a:pPr indent="0" lvl="0" marL="152396" rtl="0" algn="just">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 Mu metal (permeability varies from 60X10^3 to 240x10^3 ,Hysteresis loss- 4 &amp; Curie temperature 350 degree)and Radimetal (permeability varies from 4X10^3 to 65x10^3 ,Hysteresis loss- 40 &amp; Curie temperature 540 degree)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ctr">
              <a:lnSpc>
                <a:spcPct val="90000"/>
              </a:lnSpc>
              <a:spcBef>
                <a:spcPts val="0"/>
              </a:spcBef>
              <a:spcAft>
                <a:spcPts val="0"/>
              </a:spcAft>
              <a:buClr>
                <a:schemeClr val="dk1"/>
              </a:buClr>
              <a:buSzPts val="2800"/>
              <a:buFont typeface="Algerian"/>
              <a:buNone/>
            </a:pPr>
            <a:r>
              <a:rPr lang="en-US" sz="3600">
                <a:latin typeface="Algerian"/>
                <a:ea typeface="Algerian"/>
                <a:cs typeface="Algerian"/>
                <a:sym typeface="Algerian"/>
              </a:rPr>
              <a:t>Introduction to Inductive Sensor</a:t>
            </a:r>
            <a:br>
              <a:rPr lang="en-US" sz="3600">
                <a:latin typeface="Algerian"/>
                <a:ea typeface="Algerian"/>
                <a:cs typeface="Algerian"/>
                <a:sym typeface="Algerian"/>
              </a:rPr>
            </a:br>
            <a:r>
              <a:rPr lang="en-US" sz="3600">
                <a:latin typeface="Algerian"/>
                <a:ea typeface="Algerian"/>
                <a:cs typeface="Algerian"/>
                <a:sym typeface="Algerian"/>
              </a:rPr>
              <a:t>Basic Concept</a:t>
            </a:r>
            <a:endParaRPr sz="3600">
              <a:latin typeface="Algerian"/>
              <a:ea typeface="Algerian"/>
              <a:cs typeface="Algerian"/>
              <a:sym typeface="Algerian"/>
            </a:endParaRPr>
          </a:p>
        </p:txBody>
      </p:sp>
      <p:sp>
        <p:nvSpPr>
          <p:cNvPr id="120" name="Google Shape;120;p4"/>
          <p:cNvSpPr txBox="1"/>
          <p:nvPr>
            <p:ph idx="1" type="body"/>
          </p:nvPr>
        </p:nvSpPr>
        <p:spPr>
          <a:xfrm>
            <a:off x="415600" y="2302800"/>
            <a:ext cx="11360700" cy="4555200"/>
          </a:xfrm>
          <a:prstGeom prst="rect">
            <a:avLst/>
          </a:prstGeom>
          <a:noFill/>
          <a:ln>
            <a:noFill/>
          </a:ln>
        </p:spPr>
        <p:txBody>
          <a:bodyPr anchorCtr="0" anchor="t" bIns="121900" lIns="121900" spcFirstLastPara="1" rIns="121900" wrap="square" tIns="121900">
            <a:normAutofit/>
          </a:bodyPr>
          <a:lstStyle/>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Uses the principle of electromagnetic induction to detect or measure objects</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An inductor develops a magnetic field when a current flows through it; alternatively, a current will flow through a circuit containing an inductor when the magnetic field through it changes. This effect can be used to detect metallic objects that interact with a magnetic field. </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Non-metallic substances such as liquids or some kinds of dirt do not interact with the magnetic field, so an inductive sensor can operate in wet or dirty conditions.</a:t>
            </a:r>
            <a:endParaRPr>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0"/>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70707"/>
              <a:buFont typeface="Calibri"/>
              <a:buNone/>
            </a:pPr>
            <a:r>
              <a:t/>
            </a:r>
            <a:endParaRPr/>
          </a:p>
        </p:txBody>
      </p:sp>
      <p:sp>
        <p:nvSpPr>
          <p:cNvPr id="390" name="Google Shape;390;p40"/>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rmAutofit/>
          </a:bodyPr>
          <a:lstStyle/>
          <a:p>
            <a:pPr indent="-457188" lvl="0" marL="609584" rtl="0" algn="l">
              <a:lnSpc>
                <a:spcPct val="90000"/>
              </a:lnSpc>
              <a:spcBef>
                <a:spcPts val="0"/>
              </a:spcBef>
              <a:spcAft>
                <a:spcPts val="0"/>
              </a:spcAft>
              <a:buClr>
                <a:schemeClr val="dk1"/>
              </a:buClr>
              <a:buSzPts val="1800"/>
              <a:buChar char="●"/>
            </a:pPr>
            <a:r>
              <a:rPr lang="en-US"/>
              <a:t>https://www.youtube.com/watch?v=DyI7OieCbxs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1"/>
          <p:cNvSpPr txBox="1"/>
          <p:nvPr>
            <p:ph type="title"/>
          </p:nvPr>
        </p:nvSpPr>
        <p:spPr>
          <a:xfrm>
            <a:off x="838200" y="-98701"/>
            <a:ext cx="10515600" cy="1325700"/>
          </a:xfrm>
          <a:prstGeom prst="rect">
            <a:avLst/>
          </a:prstGeom>
          <a:noFill/>
          <a:ln>
            <a:noFill/>
          </a:ln>
        </p:spPr>
        <p:txBody>
          <a:bodyPr anchorCtr="0" anchor="ctr" bIns="0" lIns="0" spcFirstLastPara="1" rIns="0" wrap="square" tIns="11525">
            <a:spAutoFit/>
          </a:bodyPr>
          <a:lstStyle/>
          <a:p>
            <a:pPr indent="0" lvl="0" marL="11526" rtl="0" algn="ctr">
              <a:lnSpc>
                <a:spcPct val="100000"/>
              </a:lnSpc>
              <a:spcBef>
                <a:spcPts val="0"/>
              </a:spcBef>
              <a:spcAft>
                <a:spcPts val="0"/>
              </a:spcAft>
              <a:buClr>
                <a:schemeClr val="dk1"/>
              </a:buClr>
              <a:buSzPts val="4400"/>
              <a:buFont typeface="Algerian"/>
              <a:buNone/>
            </a:pPr>
            <a:r>
              <a:rPr lang="en-US">
                <a:latin typeface="Algerian"/>
                <a:ea typeface="Algerian"/>
                <a:cs typeface="Algerian"/>
                <a:sym typeface="Algerian"/>
              </a:rPr>
              <a:t>Basic principle-synchro</a:t>
            </a:r>
            <a:endParaRPr>
              <a:latin typeface="Algerian"/>
              <a:ea typeface="Algerian"/>
              <a:cs typeface="Algerian"/>
              <a:sym typeface="Algerian"/>
            </a:endParaRPr>
          </a:p>
        </p:txBody>
      </p:sp>
      <p:sp>
        <p:nvSpPr>
          <p:cNvPr id="396" name="Google Shape;396;p41"/>
          <p:cNvSpPr txBox="1"/>
          <p:nvPr>
            <p:ph idx="1" type="body"/>
          </p:nvPr>
        </p:nvSpPr>
        <p:spPr>
          <a:xfrm>
            <a:off x="838200" y="1226862"/>
            <a:ext cx="10515600" cy="5439000"/>
          </a:xfrm>
          <a:prstGeom prst="rect">
            <a:avLst/>
          </a:prstGeom>
          <a:noFill/>
          <a:ln>
            <a:noFill/>
          </a:ln>
        </p:spPr>
        <p:txBody>
          <a:bodyPr anchorCtr="0" anchor="t" bIns="45700" lIns="91425" spcFirstLastPara="1" rIns="91425" wrap="square" tIns="45700">
            <a:normAutofit lnSpcReduction="10000"/>
          </a:bodyPr>
          <a:lstStyle/>
          <a:p>
            <a:pPr indent="-50800" lvl="0" marL="322165" marR="4611" rtl="0" algn="just">
              <a:lnSpc>
                <a:spcPct val="90000"/>
              </a:lnSpc>
              <a:spcBef>
                <a:spcPts val="0"/>
              </a:spcBef>
              <a:spcAft>
                <a:spcPts val="0"/>
              </a:spcAft>
              <a:buClr>
                <a:schemeClr val="dk1"/>
              </a:buClr>
              <a:buSzPts val="2800"/>
              <a:buNone/>
            </a:pPr>
            <a:r>
              <a:t/>
            </a:r>
            <a:endParaRPr sz="2800">
              <a:latin typeface="Times New Roman"/>
              <a:ea typeface="Times New Roman"/>
              <a:cs typeface="Times New Roman"/>
              <a:sym typeface="Times New Roman"/>
            </a:endParaRPr>
          </a:p>
          <a:p>
            <a:pPr indent="-228600" lvl="0" marL="322165" marR="4611" rtl="0" algn="just">
              <a:lnSpc>
                <a:spcPct val="90000"/>
              </a:lnSpc>
              <a:spcBef>
                <a:spcPts val="91"/>
              </a:spcBef>
              <a:spcAft>
                <a:spcPts val="0"/>
              </a:spcAft>
              <a:buClr>
                <a:schemeClr val="dk1"/>
              </a:buClr>
              <a:buSzPts val="2800"/>
              <a:buChar char="•"/>
            </a:pPr>
            <a:r>
              <a:rPr lang="en-US" sz="2800">
                <a:latin typeface="Times New Roman"/>
                <a:ea typeface="Times New Roman"/>
                <a:cs typeface="Times New Roman"/>
                <a:sym typeface="Times New Roman"/>
              </a:rPr>
              <a:t>Synchros	are	electromechanical	devices which produce an output voltage depending on angular position of the rotor and  not on rotor speed and it is different from a DC generator.</a:t>
            </a:r>
            <a:endParaRPr/>
          </a:p>
          <a:p>
            <a:pPr indent="-311215" lvl="0" marL="322742" rtl="0" algn="just">
              <a:lnSpc>
                <a:spcPct val="90000"/>
              </a:lnSpc>
              <a:spcBef>
                <a:spcPts val="731"/>
              </a:spcBef>
              <a:spcAft>
                <a:spcPts val="0"/>
              </a:spcAft>
              <a:buClr>
                <a:schemeClr val="dk1"/>
              </a:buClr>
              <a:buSzPts val="2800"/>
              <a:buChar char="•"/>
            </a:pPr>
            <a:r>
              <a:rPr lang="en-US" sz="2800">
                <a:latin typeface="Times New Roman"/>
                <a:ea typeface="Times New Roman"/>
                <a:cs typeface="Times New Roman"/>
                <a:sym typeface="Times New Roman"/>
              </a:rPr>
              <a:t>The trade name for Synchros are Selsyn, Antosyn and Telesyn.</a:t>
            </a:r>
            <a:endParaRPr sz="2800">
              <a:latin typeface="Times New Roman"/>
              <a:ea typeface="Times New Roman"/>
              <a:cs typeface="Times New Roman"/>
              <a:sym typeface="Times New Roman"/>
            </a:endParaRPr>
          </a:p>
          <a:p>
            <a:pPr indent="-311215" lvl="0" marL="322742" rtl="0" algn="just">
              <a:lnSpc>
                <a:spcPct val="90000"/>
              </a:lnSpc>
              <a:spcBef>
                <a:spcPts val="722"/>
              </a:spcBef>
              <a:spcAft>
                <a:spcPts val="0"/>
              </a:spcAft>
              <a:buClr>
                <a:schemeClr val="dk1"/>
              </a:buClr>
              <a:buSzPts val="2800"/>
              <a:buChar char="•"/>
            </a:pPr>
            <a:r>
              <a:rPr lang="en-US" sz="2800">
                <a:latin typeface="Times New Roman"/>
                <a:ea typeface="Times New Roman"/>
                <a:cs typeface="Times New Roman"/>
                <a:sym typeface="Times New Roman"/>
              </a:rPr>
              <a:t>Synchros	are	used	primarily	for	the	rapid	and	accurate transmission of information between equipment and stations.</a:t>
            </a:r>
            <a:endParaRPr/>
          </a:p>
          <a:p>
            <a:pPr indent="-311215" lvl="0" marL="322742" rtl="0" algn="just">
              <a:lnSpc>
                <a:spcPct val="90000"/>
              </a:lnSpc>
              <a:spcBef>
                <a:spcPts val="722"/>
              </a:spcBef>
              <a:spcAft>
                <a:spcPts val="0"/>
              </a:spcAft>
              <a:buClr>
                <a:schemeClr val="dk1"/>
              </a:buClr>
              <a:buSzPts val="2800"/>
              <a:buChar char="•"/>
            </a:pPr>
            <a:r>
              <a:rPr lang="en-US" sz="2800">
                <a:latin typeface="Times New Roman"/>
                <a:ea typeface="Times New Roman"/>
                <a:cs typeface="Times New Roman"/>
                <a:sym typeface="Times New Roman"/>
              </a:rPr>
              <a:t>Examples	of such	information	are	changes	in	course speed</a:t>
            </a:r>
            <a:r>
              <a:rPr lang="en-US">
                <a:latin typeface="Times New Roman"/>
                <a:ea typeface="Times New Roman"/>
                <a:cs typeface="Times New Roman"/>
                <a:sym typeface="Times New Roman"/>
              </a:rPr>
              <a:t> </a:t>
            </a:r>
            <a:r>
              <a:rPr lang="en-US" sz="2800">
                <a:latin typeface="Times New Roman"/>
                <a:ea typeface="Times New Roman"/>
                <a:cs typeface="Times New Roman"/>
                <a:sym typeface="Times New Roman"/>
              </a:rPr>
              <a:t>and range of targets or missiles; angular displacement  (position) of the ship's rudder; and changes in the speed and  depth of torpedoes </a:t>
            </a:r>
            <a:endParaRPr/>
          </a:p>
          <a:p>
            <a:pPr indent="-311215" lvl="0" marL="322742" rtl="0" algn="just">
              <a:lnSpc>
                <a:spcPct val="90000"/>
              </a:lnSpc>
              <a:spcBef>
                <a:spcPts val="722"/>
              </a:spcBef>
              <a:spcAft>
                <a:spcPts val="0"/>
              </a:spcAft>
              <a:buClr>
                <a:schemeClr val="dk1"/>
              </a:buClr>
              <a:buSzPts val="2800"/>
              <a:buChar char="•"/>
            </a:pPr>
            <a:r>
              <a:rPr lang="en-US" sz="2800">
                <a:latin typeface="Times New Roman"/>
                <a:ea typeface="Times New Roman"/>
                <a:cs typeface="Times New Roman"/>
                <a:sym typeface="Times New Roman"/>
              </a:rPr>
              <a:t>(</a:t>
            </a:r>
            <a:r>
              <a:rPr i="1" lang="en-US" sz="2800">
                <a:latin typeface="Times New Roman"/>
                <a:ea typeface="Times New Roman"/>
                <a:cs typeface="Times New Roman"/>
                <a:sym typeface="Times New Roman"/>
              </a:rPr>
              <a:t>Note: </a:t>
            </a:r>
            <a:r>
              <a:rPr b="0" i="1" lang="en-US">
                <a:latin typeface="Times New Roman"/>
                <a:ea typeface="Times New Roman"/>
                <a:cs typeface="Times New Roman"/>
                <a:sym typeface="Times New Roman"/>
              </a:rPr>
              <a:t>A modern torpedo is an underwater ranged weapon launched above or below the water surface, self-propelled towards a target, and with an explosive warhead designed to detonate either on contact with or in proximity to the target</a:t>
            </a:r>
            <a:r>
              <a:rPr b="0" i="0" lang="en-US">
                <a:solidFill>
                  <a:srgbClr val="4D5156"/>
                </a:solidFill>
                <a:latin typeface="Times New Roman"/>
                <a:ea typeface="Times New Roman"/>
                <a:cs typeface="Times New Roman"/>
                <a:sym typeface="Times New Roman"/>
              </a:rPr>
              <a:t>)</a:t>
            </a:r>
            <a:r>
              <a:rPr lang="en-US" sz="2800">
                <a:latin typeface="Times New Roman"/>
                <a:ea typeface="Times New Roman"/>
                <a:cs typeface="Times New Roman"/>
                <a:sym typeface="Times New Roman"/>
              </a:rPr>
              <a:t>.</a:t>
            </a:r>
            <a:endParaRPr/>
          </a:p>
          <a:p>
            <a:pPr indent="-133416" lvl="0" marL="322742" rtl="0" algn="just">
              <a:lnSpc>
                <a:spcPct val="90000"/>
              </a:lnSpc>
              <a:spcBef>
                <a:spcPts val="722"/>
              </a:spcBef>
              <a:spcAft>
                <a:spcPts val="0"/>
              </a:spcAft>
              <a:buClr>
                <a:schemeClr val="dk1"/>
              </a:buClr>
              <a:buSzPts val="2800"/>
              <a:buNone/>
            </a:pPr>
            <a:r>
              <a:t/>
            </a:r>
            <a:endParaRPr sz="2800">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sz="2800">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2"/>
          <p:cNvSpPr txBox="1"/>
          <p:nvPr>
            <p:ph type="title"/>
          </p:nvPr>
        </p:nvSpPr>
        <p:spPr>
          <a:xfrm>
            <a:off x="1139687" y="679593"/>
            <a:ext cx="9369300" cy="688800"/>
          </a:xfrm>
          <a:prstGeom prst="rect">
            <a:avLst/>
          </a:prstGeom>
          <a:noFill/>
          <a:ln>
            <a:noFill/>
          </a:ln>
        </p:spPr>
        <p:txBody>
          <a:bodyPr anchorCtr="0" anchor="ctr" bIns="0" lIns="0" spcFirstLastPara="1" rIns="0" wrap="square" tIns="11525">
            <a:spAutoFit/>
          </a:bodyPr>
          <a:lstStyle/>
          <a:p>
            <a:pPr indent="0" lvl="0" marL="11526" rtl="0" algn="ctr">
              <a:lnSpc>
                <a:spcPct val="100000"/>
              </a:lnSpc>
              <a:spcBef>
                <a:spcPts val="0"/>
              </a:spcBef>
              <a:spcAft>
                <a:spcPts val="0"/>
              </a:spcAft>
              <a:buClr>
                <a:schemeClr val="dk1"/>
              </a:buClr>
              <a:buSzPts val="4400"/>
              <a:buFont typeface="Algerian"/>
              <a:buNone/>
            </a:pPr>
            <a:r>
              <a:rPr lang="en-US">
                <a:latin typeface="Algerian"/>
                <a:ea typeface="Algerian"/>
                <a:cs typeface="Algerian"/>
                <a:sym typeface="Algerian"/>
              </a:rPr>
              <a:t>Basic principle-synchro</a:t>
            </a:r>
            <a:endParaRPr>
              <a:latin typeface="Algerian"/>
              <a:ea typeface="Algerian"/>
              <a:cs typeface="Algerian"/>
              <a:sym typeface="Algerian"/>
            </a:endParaRPr>
          </a:p>
        </p:txBody>
      </p:sp>
      <p:sp>
        <p:nvSpPr>
          <p:cNvPr id="402" name="Google Shape;402;p42"/>
          <p:cNvSpPr txBox="1"/>
          <p:nvPr/>
        </p:nvSpPr>
        <p:spPr>
          <a:xfrm>
            <a:off x="1027044" y="1368340"/>
            <a:ext cx="9594600" cy="5203500"/>
          </a:xfrm>
          <a:prstGeom prst="rect">
            <a:avLst/>
          </a:prstGeom>
          <a:noFill/>
          <a:ln>
            <a:noFill/>
          </a:ln>
        </p:spPr>
        <p:txBody>
          <a:bodyPr anchorCtr="0" anchor="t" bIns="0" lIns="0" spcFirstLastPara="1" rIns="0" wrap="square" tIns="103725">
            <a:spAutoFit/>
          </a:bodyPr>
          <a:lstStyle/>
          <a:p>
            <a:pPr indent="-311215" lvl="0" marL="322742" marR="0" rtl="0" algn="just">
              <a:lnSpc>
                <a:spcPct val="100000"/>
              </a:lnSpc>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Synchros, are simply </a:t>
            </a:r>
            <a:r>
              <a:rPr b="1" i="0" lang="en-US" sz="2800" u="none" cap="none" strike="noStrike">
                <a:solidFill>
                  <a:schemeClr val="dk1"/>
                </a:solidFill>
                <a:latin typeface="Times New Roman"/>
                <a:ea typeface="Times New Roman"/>
                <a:cs typeface="Times New Roman"/>
                <a:sym typeface="Times New Roman"/>
              </a:rPr>
              <a:t>variable transformers</a:t>
            </a:r>
            <a:r>
              <a:rPr b="0" i="0" lang="en-US" sz="2800" u="none" cap="none" strike="noStrike">
                <a:solidFill>
                  <a:schemeClr val="dk1"/>
                </a:solidFill>
                <a:latin typeface="Times New Roman"/>
                <a:ea typeface="Times New Roman"/>
                <a:cs typeface="Times New Roman"/>
                <a:sym typeface="Times New Roman"/>
              </a:rPr>
              <a:t>.</a:t>
            </a:r>
            <a:endParaRPr b="0" i="0" sz="2800" u="none" cap="none" strike="noStrike">
              <a:solidFill>
                <a:schemeClr val="dk1"/>
              </a:solidFill>
              <a:latin typeface="Times New Roman"/>
              <a:ea typeface="Times New Roman"/>
              <a:cs typeface="Times New Roman"/>
              <a:sym typeface="Times New Roman"/>
            </a:endParaRPr>
          </a:p>
          <a:p>
            <a:pPr indent="-311215" lvl="0" marL="322165" marR="4611" rtl="0" algn="just">
              <a:lnSpc>
                <a:spcPct val="100000"/>
              </a:lnSpc>
              <a:spcBef>
                <a:spcPts val="731"/>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They differ from conventional transformers by having one </a:t>
            </a:r>
            <a:r>
              <a:rPr b="1" i="0" lang="en-US" sz="2800" u="none" cap="none" strike="noStrike">
                <a:solidFill>
                  <a:schemeClr val="dk1"/>
                </a:solidFill>
                <a:latin typeface="Times New Roman"/>
                <a:ea typeface="Times New Roman"/>
                <a:cs typeface="Times New Roman"/>
                <a:sym typeface="Times New Roman"/>
              </a:rPr>
              <a:t>primary  winding </a:t>
            </a:r>
            <a:r>
              <a:rPr b="0" i="0" lang="en-US" sz="2800" u="none" cap="none" strike="noStrike">
                <a:solidFill>
                  <a:schemeClr val="dk1"/>
                </a:solidFill>
                <a:latin typeface="Times New Roman"/>
                <a:ea typeface="Times New Roman"/>
                <a:cs typeface="Times New Roman"/>
                <a:sym typeface="Times New Roman"/>
              </a:rPr>
              <a:t>(the rotor), which may be rotated through 360º and </a:t>
            </a:r>
            <a:r>
              <a:rPr b="1" i="0" lang="en-US" sz="2800" u="none" cap="none" strike="noStrike">
                <a:solidFill>
                  <a:schemeClr val="dk1"/>
                </a:solidFill>
                <a:latin typeface="Times New Roman"/>
                <a:ea typeface="Times New Roman"/>
                <a:cs typeface="Times New Roman"/>
                <a:sym typeface="Times New Roman"/>
              </a:rPr>
              <a:t>three  stationary secondary windings </a:t>
            </a:r>
            <a:r>
              <a:rPr b="0" i="0" lang="en-US" sz="2800" u="none" cap="none" strike="noStrike">
                <a:solidFill>
                  <a:schemeClr val="dk1"/>
                </a:solidFill>
                <a:latin typeface="Times New Roman"/>
                <a:ea typeface="Times New Roman"/>
                <a:cs typeface="Times New Roman"/>
                <a:sym typeface="Times New Roman"/>
              </a:rPr>
              <a:t>(the stator) spaced 120º apart.</a:t>
            </a:r>
            <a:endParaRPr b="0" i="0" sz="1400" u="none" cap="none" strike="noStrike">
              <a:solidFill>
                <a:srgbClr val="000000"/>
              </a:solidFill>
              <a:latin typeface="Arial"/>
              <a:ea typeface="Arial"/>
              <a:cs typeface="Arial"/>
              <a:sym typeface="Arial"/>
            </a:endParaRPr>
          </a:p>
          <a:p>
            <a:pPr indent="-311215" lvl="0" marL="322165" marR="6916" rtl="0" algn="just">
              <a:lnSpc>
                <a:spcPct val="100000"/>
              </a:lnSpc>
              <a:spcBef>
                <a:spcPts val="722"/>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It follows that the magnetic field within the synchro may also be  rotated through 360º.</a:t>
            </a:r>
            <a:endParaRPr b="0" i="0" sz="1400" u="none" cap="none" strike="noStrike">
              <a:solidFill>
                <a:srgbClr val="000000"/>
              </a:solidFill>
              <a:latin typeface="Arial"/>
              <a:ea typeface="Arial"/>
              <a:cs typeface="Arial"/>
              <a:sym typeface="Arial"/>
            </a:endParaRPr>
          </a:p>
          <a:p>
            <a:pPr indent="-311215" lvl="0" marL="322165" marR="5763" rtl="0" algn="just">
              <a:lnSpc>
                <a:spcPct val="100000"/>
              </a:lnSpc>
              <a:spcBef>
                <a:spcPts val="726"/>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If an iron bar or an electromagnet were placed in this field and  allowed to turn freely, it would always tend to line up in the  direction of the magnetic field.</a:t>
            </a:r>
            <a:endParaRPr b="0" i="0" sz="2800" u="none" cap="none" strike="noStrike">
              <a:solidFill>
                <a:schemeClr val="dk1"/>
              </a:solidFill>
              <a:latin typeface="Times New Roman"/>
              <a:ea typeface="Times New Roman"/>
              <a:cs typeface="Times New Roman"/>
              <a:sym typeface="Times New Roman"/>
            </a:endParaRPr>
          </a:p>
          <a:p>
            <a:pPr indent="-311215" lvl="0" marL="322742" marR="0" rtl="0" algn="just">
              <a:lnSpc>
                <a:spcPct val="100000"/>
              </a:lnSpc>
              <a:spcBef>
                <a:spcPts val="731"/>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This is the basic principle underlying all synchro operations.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lgerian"/>
              <a:buNone/>
            </a:pPr>
            <a:r>
              <a:rPr lang="en-US" sz="4000">
                <a:latin typeface="Algerian"/>
                <a:ea typeface="Algerian"/>
                <a:cs typeface="Algerian"/>
                <a:sym typeface="Algerian"/>
              </a:rPr>
              <a:t>Constructional Feature of a Synchro</a:t>
            </a:r>
            <a:endParaRPr/>
          </a:p>
        </p:txBody>
      </p:sp>
      <p:sp>
        <p:nvSpPr>
          <p:cNvPr id="408" name="Google Shape;408;p4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p:txBody>
      </p:sp>
      <p:pic>
        <p:nvPicPr>
          <p:cNvPr descr="Diagram&#10;&#10;Description automatically generated" id="409" name="Google Shape;409;p43"/>
          <p:cNvPicPr preferRelativeResize="0"/>
          <p:nvPr/>
        </p:nvPicPr>
        <p:blipFill rotWithShape="1">
          <a:blip r:embed="rId3">
            <a:alphaModFix/>
          </a:blip>
          <a:srcRect b="0" l="0" r="0" t="0"/>
          <a:stretch/>
        </p:blipFill>
        <p:spPr>
          <a:xfrm>
            <a:off x="838200" y="1617785"/>
            <a:ext cx="10412896" cy="478301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4"/>
          <p:cNvSpPr txBox="1"/>
          <p:nvPr>
            <p:ph type="title"/>
          </p:nvPr>
        </p:nvSpPr>
        <p:spPr>
          <a:xfrm>
            <a:off x="838200" y="365125"/>
            <a:ext cx="10515600" cy="930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Synchros –Construction </a:t>
            </a:r>
            <a:endParaRPr/>
          </a:p>
        </p:txBody>
      </p:sp>
      <p:sp>
        <p:nvSpPr>
          <p:cNvPr id="415" name="Google Shape;415;p44"/>
          <p:cNvSpPr txBox="1"/>
          <p:nvPr>
            <p:ph idx="1" type="body"/>
          </p:nvPr>
        </p:nvSpPr>
        <p:spPr>
          <a:xfrm>
            <a:off x="1514061" y="1465055"/>
            <a:ext cx="9657600" cy="5027700"/>
          </a:xfrm>
          <a:prstGeom prst="rect">
            <a:avLst/>
          </a:prstGeom>
          <a:noFill/>
          <a:ln>
            <a:noFill/>
          </a:ln>
        </p:spPr>
        <p:txBody>
          <a:bodyPr anchorCtr="0" anchor="t" bIns="45700" lIns="91425" spcFirstLastPara="1" rIns="91425" wrap="square" tIns="45700">
            <a:normAutofit fontScale="97500"/>
          </a:bodyPr>
          <a:lstStyle/>
          <a:p>
            <a:pPr indent="-228600" lvl="0" marL="228600" rtl="0" algn="just">
              <a:lnSpc>
                <a:spcPct val="90000"/>
              </a:lnSpc>
              <a:spcBef>
                <a:spcPts val="0"/>
              </a:spcBef>
              <a:spcAft>
                <a:spcPts val="0"/>
              </a:spcAft>
              <a:buClr>
                <a:schemeClr val="dk1"/>
              </a:buClr>
              <a:buSzPct val="100000"/>
              <a:buChar char="•"/>
            </a:pPr>
            <a:r>
              <a:rPr lang="en-US" sz="2400">
                <a:latin typeface="Times New Roman"/>
                <a:ea typeface="Times New Roman"/>
                <a:cs typeface="Times New Roman"/>
                <a:sym typeface="Times New Roman"/>
              </a:rPr>
              <a:t>By changing the magnetic coupling between coils, ac-excited electromechanical sensors have been developed.</a:t>
            </a:r>
            <a:endParaRPr/>
          </a:p>
          <a:p>
            <a:pPr indent="-228600" lvl="0" marL="228600" rtl="0" algn="just">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 For measurement at distant points, such devices are adopted and are known as synchros.</a:t>
            </a:r>
            <a:endParaRPr/>
          </a:p>
          <a:p>
            <a:pPr indent="-228600" lvl="0" marL="228600" rtl="0" algn="just">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Synchros, as sensors, are of two types, namely  (i) torque type and (ii) control type. </a:t>
            </a:r>
            <a:endParaRPr/>
          </a:p>
          <a:p>
            <a:pPr indent="-228600" lvl="0" marL="228600" rtl="0" algn="just">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The general constructional features of a synchro are represented in figure</a:t>
            </a:r>
            <a:endParaRPr/>
          </a:p>
          <a:p>
            <a:pPr indent="-228600" lvl="0" marL="228600" rtl="0" algn="just">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It consists of a stator with three windings S1,S2 and S3 separated  by 120 degree in space and a rotor R, which is supplied with an ac voltage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 name="Shape 419"/>
        <p:cNvGrpSpPr/>
        <p:nvPr/>
      </p:nvGrpSpPr>
      <p:grpSpPr>
        <a:xfrm>
          <a:off x="0" y="0"/>
          <a:ext cx="0" cy="0"/>
          <a:chOff x="0" y="0"/>
          <a:chExt cx="0" cy="0"/>
        </a:xfrm>
      </p:grpSpPr>
      <p:sp>
        <p:nvSpPr>
          <p:cNvPr id="420" name="Google Shape;420;p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1" name="Google Shape;421;p45"/>
          <p:cNvSpPr/>
          <p:nvPr/>
        </p:nvSpPr>
        <p:spPr>
          <a:xfrm flipH="1" rot="5400000">
            <a:off x="-1417458" y="1417619"/>
            <a:ext cx="6875700" cy="4040700"/>
          </a:xfrm>
          <a:prstGeom prst="rect">
            <a:avLst/>
          </a:prstGeom>
          <a:gradFill>
            <a:gsLst>
              <a:gs pos="0">
                <a:srgbClr val="000000"/>
              </a:gs>
              <a:gs pos="100000">
                <a:srgbClr val="2F5496"/>
              </a:gs>
            </a:gsLst>
            <a:lin ang="18599929"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2" name="Google Shape;422;p45"/>
          <p:cNvSpPr/>
          <p:nvPr/>
        </p:nvSpPr>
        <p:spPr>
          <a:xfrm rot="-5400000">
            <a:off x="-158549" y="2660421"/>
            <a:ext cx="4355700" cy="4038600"/>
          </a:xfrm>
          <a:prstGeom prst="rect">
            <a:avLst/>
          </a:prstGeom>
          <a:gradFill>
            <a:gsLst>
              <a:gs pos="0">
                <a:srgbClr val="4472C4">
                  <a:alpha val="49411"/>
                </a:srgbClr>
              </a:gs>
              <a:gs pos="100000">
                <a:srgbClr val="1F3864">
                  <a:alpha val="0"/>
                </a:srgbClr>
              </a:gs>
            </a:gsLst>
            <a:lin ang="113999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3" name="Google Shape;423;p45"/>
          <p:cNvSpPr/>
          <p:nvPr/>
        </p:nvSpPr>
        <p:spPr>
          <a:xfrm flipH="1" rot="-5400000">
            <a:off x="-1180946" y="1638150"/>
            <a:ext cx="6857700" cy="3581400"/>
          </a:xfrm>
          <a:prstGeom prst="rect">
            <a:avLst/>
          </a:prstGeom>
          <a:gradFill>
            <a:gsLst>
              <a:gs pos="0">
                <a:srgbClr val="000000">
                  <a:alpha val="58431"/>
                </a:srgbClr>
              </a:gs>
              <a:gs pos="69000">
                <a:srgbClr val="4472C4">
                  <a:alpha val="0"/>
                </a:srgbClr>
              </a:gs>
              <a:gs pos="100000">
                <a:srgbClr val="4472C4">
                  <a:alpha val="0"/>
                </a:srgbClr>
              </a:gs>
            </a:gsLst>
            <a:lin ang="1319991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4" name="Google Shape;424;p45"/>
          <p:cNvSpPr/>
          <p:nvPr/>
        </p:nvSpPr>
        <p:spPr>
          <a:xfrm rot="6100492">
            <a:off x="-752289" y="1199324"/>
            <a:ext cx="4811682" cy="4091540"/>
          </a:xfrm>
          <a:custGeom>
            <a:rect b="b" l="l" r="r" t="t"/>
            <a:pathLst>
              <a:path extrusionOk="0" h="4088666" w="4808302">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0">
                <a:srgbClr val="8DA9DB">
                  <a:alpha val="0"/>
                </a:srgbClr>
              </a:gs>
              <a:gs pos="39000">
                <a:srgbClr val="8DA9DB">
                  <a:alpha val="0"/>
                </a:srgbClr>
              </a:gs>
              <a:gs pos="100000">
                <a:srgbClr val="2F5496">
                  <a:alpha val="25490"/>
                </a:srgbClr>
              </a:gs>
            </a:gsLst>
            <a:lin ang="18599929"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5" name="Google Shape;425;p45"/>
          <p:cNvSpPr txBox="1"/>
          <p:nvPr>
            <p:ph type="title"/>
          </p:nvPr>
        </p:nvSpPr>
        <p:spPr>
          <a:xfrm>
            <a:off x="660041" y="972457"/>
            <a:ext cx="2880900" cy="4866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Algerian"/>
              <a:buNone/>
            </a:pPr>
            <a:r>
              <a:rPr lang="en-US" sz="4000">
                <a:solidFill>
                  <a:srgbClr val="FFFFFF"/>
                </a:solidFill>
                <a:latin typeface="Algerian"/>
                <a:ea typeface="Algerian"/>
                <a:cs typeface="Algerian"/>
                <a:sym typeface="Algerian"/>
              </a:rPr>
              <a:t>torque type Synchro sensor</a:t>
            </a:r>
            <a:endParaRPr/>
          </a:p>
        </p:txBody>
      </p:sp>
      <p:pic>
        <p:nvPicPr>
          <p:cNvPr descr="Diagram&#10;&#10;Description automatically generated" id="426" name="Google Shape;426;p45"/>
          <p:cNvPicPr preferRelativeResize="0"/>
          <p:nvPr>
            <p:ph idx="1" type="body"/>
          </p:nvPr>
        </p:nvPicPr>
        <p:blipFill rotWithShape="1">
          <a:blip r:embed="rId3">
            <a:alphaModFix/>
          </a:blip>
          <a:srcRect b="0" l="0" r="0" t="0"/>
          <a:stretch/>
        </p:blipFill>
        <p:spPr>
          <a:xfrm>
            <a:off x="4038604" y="972457"/>
            <a:ext cx="7225800" cy="5227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 name="Shape 430"/>
        <p:cNvGrpSpPr/>
        <p:nvPr/>
      </p:nvGrpSpPr>
      <p:grpSpPr>
        <a:xfrm>
          <a:off x="0" y="0"/>
          <a:ext cx="0" cy="0"/>
          <a:chOff x="0" y="0"/>
          <a:chExt cx="0" cy="0"/>
        </a:xfrm>
      </p:grpSpPr>
      <p:sp>
        <p:nvSpPr>
          <p:cNvPr id="431" name="Google Shape;431;p4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2" name="Google Shape;432;p46"/>
          <p:cNvSpPr/>
          <p:nvPr/>
        </p:nvSpPr>
        <p:spPr>
          <a:xfrm flipH="1">
            <a:off x="0" y="0"/>
            <a:ext cx="12192000" cy="2169900"/>
          </a:xfrm>
          <a:prstGeom prst="rect">
            <a:avLst/>
          </a:prstGeom>
          <a:gradFill>
            <a:gsLst>
              <a:gs pos="0">
                <a:srgbClr val="000000">
                  <a:alpha val="95294"/>
                </a:srgbClr>
              </a:gs>
              <a:gs pos="100000">
                <a:srgbClr val="2F5496"/>
              </a:gs>
            </a:gsLst>
            <a:lin ang="19800047"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3" name="Google Shape;433;p46"/>
          <p:cNvSpPr/>
          <p:nvPr/>
        </p:nvSpPr>
        <p:spPr>
          <a:xfrm flipH="1">
            <a:off x="8082930" y="0"/>
            <a:ext cx="4097100" cy="2170800"/>
          </a:xfrm>
          <a:prstGeom prst="rect">
            <a:avLst/>
          </a:prstGeom>
          <a:gradFill>
            <a:gsLst>
              <a:gs pos="0">
                <a:srgbClr val="1F3864">
                  <a:alpha val="67450"/>
                </a:srgbClr>
              </a:gs>
              <a:gs pos="19000">
                <a:srgbClr val="1F3864">
                  <a:alpha val="67450"/>
                </a:srgbClr>
              </a:gs>
              <a:gs pos="100000">
                <a:srgbClr val="4472C4">
                  <a:alpha val="47450"/>
                </a:srgbClr>
              </a:gs>
            </a:gsLst>
            <a:lin ang="1920016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4" name="Google Shape;434;p46"/>
          <p:cNvSpPr/>
          <p:nvPr/>
        </p:nvSpPr>
        <p:spPr>
          <a:xfrm flipH="1" rot="-5400000">
            <a:off x="5010601" y="-5009997"/>
            <a:ext cx="2170800" cy="12192000"/>
          </a:xfrm>
          <a:prstGeom prst="rect">
            <a:avLst/>
          </a:prstGeom>
          <a:gradFill>
            <a:gsLst>
              <a:gs pos="0">
                <a:srgbClr val="2F5496">
                  <a:alpha val="15294"/>
                </a:srgbClr>
              </a:gs>
              <a:gs pos="23000">
                <a:srgbClr val="2F5496">
                  <a:alpha val="15294"/>
                </a:srgbClr>
              </a:gs>
              <a:gs pos="99000">
                <a:srgbClr val="000000">
                  <a:alpha val="44313"/>
                </a:srgbClr>
              </a:gs>
              <a:gs pos="100000">
                <a:srgbClr val="000000">
                  <a:alpha val="44313"/>
                </a:srgbClr>
              </a:gs>
            </a:gsLst>
            <a:lin ang="21000163"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5" name="Google Shape;435;p46"/>
          <p:cNvSpPr txBox="1"/>
          <p:nvPr>
            <p:ph type="title"/>
          </p:nvPr>
        </p:nvSpPr>
        <p:spPr>
          <a:xfrm>
            <a:off x="1383564" y="348865"/>
            <a:ext cx="9718200" cy="157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Algerian"/>
              <a:buNone/>
            </a:pPr>
            <a:r>
              <a:rPr lang="en-US" sz="4000">
                <a:solidFill>
                  <a:srgbClr val="FFFFFF"/>
                </a:solidFill>
                <a:latin typeface="Algerian"/>
                <a:ea typeface="Algerian"/>
                <a:cs typeface="Algerian"/>
                <a:sym typeface="Algerian"/>
              </a:rPr>
              <a:t>torque type syncro  sensor</a:t>
            </a:r>
            <a:endParaRPr sz="4000">
              <a:solidFill>
                <a:srgbClr val="FFFFFF"/>
              </a:solidFill>
              <a:latin typeface="Algerian"/>
              <a:ea typeface="Algerian"/>
              <a:cs typeface="Algerian"/>
              <a:sym typeface="Algerian"/>
            </a:endParaRPr>
          </a:p>
        </p:txBody>
      </p:sp>
      <p:grpSp>
        <p:nvGrpSpPr>
          <p:cNvPr id="436" name="Google Shape;436;p46"/>
          <p:cNvGrpSpPr/>
          <p:nvPr/>
        </p:nvGrpSpPr>
        <p:grpSpPr>
          <a:xfrm>
            <a:off x="1455179" y="2275754"/>
            <a:ext cx="9913787" cy="4027427"/>
            <a:chOff x="811123" y="2179"/>
            <a:chExt cx="9913787" cy="4027427"/>
          </a:xfrm>
        </p:grpSpPr>
        <p:sp>
          <p:nvSpPr>
            <p:cNvPr id="437" name="Google Shape;437;p46"/>
            <p:cNvSpPr/>
            <p:nvPr/>
          </p:nvSpPr>
          <p:spPr>
            <a:xfrm>
              <a:off x="811123" y="2179"/>
              <a:ext cx="3098100" cy="1858800"/>
            </a:xfrm>
            <a:prstGeom prst="rect">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6"/>
            <p:cNvSpPr txBox="1"/>
            <p:nvPr/>
          </p:nvSpPr>
          <p:spPr>
            <a:xfrm>
              <a:off x="811123" y="2179"/>
              <a:ext cx="3098100" cy="1858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Times New Roman"/>
                <a:buNone/>
              </a:pPr>
              <a:r>
                <a:rPr b="0" i="0" lang="en-US" sz="1800" u="none" cap="none" strike="noStrike">
                  <a:solidFill>
                    <a:schemeClr val="lt1"/>
                  </a:solidFill>
                  <a:latin typeface="Times New Roman"/>
                  <a:ea typeface="Times New Roman"/>
                  <a:cs typeface="Times New Roman"/>
                  <a:sym typeface="Times New Roman"/>
                </a:rPr>
                <a:t>A rotation of the rotor R1 by an angle θ changes  the voltages induced into  the stator windings S11,S21 and S31 in magnitude and phase.</a:t>
              </a:r>
              <a:endParaRPr b="0" i="0" sz="1400" u="none" cap="none" strike="noStrike">
                <a:solidFill>
                  <a:srgbClr val="000000"/>
                </a:solidFill>
                <a:latin typeface="Arial"/>
                <a:ea typeface="Arial"/>
                <a:cs typeface="Arial"/>
                <a:sym typeface="Arial"/>
              </a:endParaRPr>
            </a:p>
          </p:txBody>
        </p:sp>
        <p:sp>
          <p:nvSpPr>
            <p:cNvPr id="439" name="Google Shape;439;p46"/>
            <p:cNvSpPr/>
            <p:nvPr/>
          </p:nvSpPr>
          <p:spPr>
            <a:xfrm>
              <a:off x="4218967" y="2179"/>
              <a:ext cx="3098100" cy="1858800"/>
            </a:xfrm>
            <a:prstGeom prst="rect">
              <a:avLst/>
            </a:prstGeom>
            <a:solidFill>
              <a:srgbClr val="D7785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46"/>
            <p:cNvSpPr txBox="1"/>
            <p:nvPr/>
          </p:nvSpPr>
          <p:spPr>
            <a:xfrm>
              <a:off x="4218967" y="2179"/>
              <a:ext cx="3098100" cy="1858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Times New Roman"/>
                <a:buNone/>
              </a:pPr>
              <a:r>
                <a:rPr b="0" i="0" lang="en-US" sz="1800" u="none" cap="none" strike="noStrike">
                  <a:solidFill>
                    <a:schemeClr val="lt1"/>
                  </a:solidFill>
                  <a:latin typeface="Times New Roman"/>
                  <a:ea typeface="Times New Roman"/>
                  <a:cs typeface="Times New Roman"/>
                  <a:sym typeface="Times New Roman"/>
                </a:rPr>
                <a:t>And since these windings are connected electrically to S12,S22 and S32 same voltages with phases as in those of windings of stator 1 produce a field so that rotor R2.</a:t>
              </a:r>
              <a:endParaRPr b="0" i="0" sz="1400" u="none" cap="none" strike="noStrike">
                <a:solidFill>
                  <a:srgbClr val="000000"/>
                </a:solidFill>
                <a:latin typeface="Arial"/>
                <a:ea typeface="Arial"/>
                <a:cs typeface="Arial"/>
                <a:sym typeface="Arial"/>
              </a:endParaRPr>
            </a:p>
          </p:txBody>
        </p:sp>
        <p:sp>
          <p:nvSpPr>
            <p:cNvPr id="441" name="Google Shape;441;p46"/>
            <p:cNvSpPr/>
            <p:nvPr/>
          </p:nvSpPr>
          <p:spPr>
            <a:xfrm>
              <a:off x="7626810" y="2179"/>
              <a:ext cx="3098100" cy="1858800"/>
            </a:xfrm>
            <a:prstGeom prst="rect">
              <a:avLst/>
            </a:prstGeom>
            <a:solidFill>
              <a:srgbClr val="C47F6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6"/>
            <p:cNvSpPr txBox="1"/>
            <p:nvPr/>
          </p:nvSpPr>
          <p:spPr>
            <a:xfrm>
              <a:off x="7626810" y="2179"/>
              <a:ext cx="3098100" cy="1858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Times New Roman"/>
                <a:buNone/>
              </a:pPr>
              <a:r>
                <a:rPr b="0" i="0" lang="en-US" sz="1800" u="none" cap="none" strike="noStrike">
                  <a:solidFill>
                    <a:schemeClr val="lt1"/>
                  </a:solidFill>
                  <a:latin typeface="Times New Roman"/>
                  <a:ea typeface="Times New Roman"/>
                  <a:cs typeface="Times New Roman"/>
                  <a:sym typeface="Times New Roman"/>
                </a:rPr>
                <a:t>If not oriented as rotor R1 would receive a torque and rotation till  it attains the same rotational position as that of R1. </a:t>
              </a:r>
              <a:endParaRPr b="0" i="0" sz="1400" u="none" cap="none" strike="noStrike">
                <a:solidFill>
                  <a:srgbClr val="000000"/>
                </a:solidFill>
                <a:latin typeface="Arial"/>
                <a:ea typeface="Arial"/>
                <a:cs typeface="Arial"/>
                <a:sym typeface="Arial"/>
              </a:endParaRPr>
            </a:p>
          </p:txBody>
        </p:sp>
        <p:sp>
          <p:nvSpPr>
            <p:cNvPr id="443" name="Google Shape;443;p46"/>
            <p:cNvSpPr/>
            <p:nvPr/>
          </p:nvSpPr>
          <p:spPr>
            <a:xfrm>
              <a:off x="2515045" y="2170806"/>
              <a:ext cx="3098100" cy="1858800"/>
            </a:xfrm>
            <a:prstGeom prst="rect">
              <a:avLst/>
            </a:prstGeom>
            <a:solidFill>
              <a:srgbClr val="B38E8A"/>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46"/>
            <p:cNvSpPr txBox="1"/>
            <p:nvPr/>
          </p:nvSpPr>
          <p:spPr>
            <a:xfrm>
              <a:off x="2515045" y="2170806"/>
              <a:ext cx="3098100" cy="1858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Times New Roman"/>
                <a:buNone/>
              </a:pPr>
              <a:r>
                <a:rPr b="0" i="0" lang="en-US" sz="1800" u="none" cap="none" strike="noStrike">
                  <a:solidFill>
                    <a:schemeClr val="lt1"/>
                  </a:solidFill>
                  <a:latin typeface="Times New Roman"/>
                  <a:ea typeface="Times New Roman"/>
                  <a:cs typeface="Times New Roman"/>
                  <a:sym typeface="Times New Roman"/>
                </a:rPr>
                <a:t>With a scale arrangement the rotated angle thus produced, may be  measured.</a:t>
              </a:r>
              <a:endParaRPr b="0" i="0" sz="1400" u="none" cap="none" strike="noStrike">
                <a:solidFill>
                  <a:srgbClr val="000000"/>
                </a:solidFill>
                <a:latin typeface="Arial"/>
                <a:ea typeface="Arial"/>
                <a:cs typeface="Arial"/>
                <a:sym typeface="Arial"/>
              </a:endParaRPr>
            </a:p>
          </p:txBody>
        </p:sp>
        <p:sp>
          <p:nvSpPr>
            <p:cNvPr id="445" name="Google Shape;445;p46"/>
            <p:cNvSpPr/>
            <p:nvPr/>
          </p:nvSpPr>
          <p:spPr>
            <a:xfrm>
              <a:off x="5922888" y="2170806"/>
              <a:ext cx="3098100" cy="1858800"/>
            </a:xfrm>
            <a:prstGeom prst="rect">
              <a:avLst/>
            </a:prstGeom>
            <a:solidFill>
              <a:srgbClr val="A4A4A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6"/>
            <p:cNvSpPr txBox="1"/>
            <p:nvPr/>
          </p:nvSpPr>
          <p:spPr>
            <a:xfrm>
              <a:off x="5922888" y="2170806"/>
              <a:ext cx="3098100" cy="1858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Times New Roman"/>
                <a:buNone/>
              </a:pPr>
              <a:r>
                <a:rPr b="0" i="0" lang="en-US" sz="1800" u="none" cap="none" strike="noStrike">
                  <a:solidFill>
                    <a:schemeClr val="lt1"/>
                  </a:solidFill>
                  <a:latin typeface="Times New Roman"/>
                  <a:ea typeface="Times New Roman"/>
                  <a:cs typeface="Times New Roman"/>
                  <a:sym typeface="Times New Roman"/>
                </a:rPr>
                <a:t>For   single synchro unit such as that Fig 4.45 with the rotor angle  θ for an input sinusoidal voltage V</a:t>
              </a:r>
              <a:r>
                <a:rPr b="0" baseline="-25000" i="0" lang="en-US" sz="1800" u="none" cap="none" strike="noStrike">
                  <a:solidFill>
                    <a:schemeClr val="lt1"/>
                  </a:solidFill>
                  <a:latin typeface="Times New Roman"/>
                  <a:ea typeface="Times New Roman"/>
                  <a:cs typeface="Times New Roman"/>
                  <a:sym typeface="Times New Roman"/>
                </a:rPr>
                <a:t>r</a:t>
              </a:r>
              <a:r>
                <a:rPr b="0" i="0" lang="en-US" sz="1800" u="none" cap="none" strike="noStrike">
                  <a:solidFill>
                    <a:schemeClr val="lt1"/>
                  </a:solidFill>
                  <a:latin typeface="Times New Roman"/>
                  <a:ea typeface="Times New Roman"/>
                  <a:cs typeface="Times New Roman"/>
                  <a:sym typeface="Times New Roman"/>
                </a:rPr>
                <a:t>=V</a:t>
              </a:r>
              <a:r>
                <a:rPr b="0" baseline="-25000" i="0" lang="en-US" sz="1800" u="none" cap="none" strike="noStrike">
                  <a:solidFill>
                    <a:schemeClr val="lt1"/>
                  </a:solidFill>
                  <a:latin typeface="Times New Roman"/>
                  <a:ea typeface="Times New Roman"/>
                  <a:cs typeface="Times New Roman"/>
                  <a:sym typeface="Times New Roman"/>
                </a:rPr>
                <a:t>ro</a:t>
              </a:r>
              <a:r>
                <a:rPr b="0" i="0" lang="en-US" sz="1800" u="none" cap="none" strike="noStrike">
                  <a:solidFill>
                    <a:schemeClr val="lt1"/>
                  </a:solidFill>
                  <a:latin typeface="Times New Roman"/>
                  <a:ea typeface="Times New Roman"/>
                  <a:cs typeface="Times New Roman"/>
                  <a:sym typeface="Times New Roman"/>
                </a:rPr>
                <a:t> sinω t , the voltages induced in windings S1 and S2 and S3 are</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47"/>
          <p:cNvPicPr preferRelativeResize="0"/>
          <p:nvPr>
            <p:ph idx="4294967295" type="body"/>
          </p:nvPr>
        </p:nvPicPr>
        <p:blipFill rotWithShape="1">
          <a:blip r:embed="rId3">
            <a:alphaModFix/>
          </a:blip>
          <a:srcRect b="0" l="0" r="0" t="0"/>
          <a:stretch/>
        </p:blipFill>
        <p:spPr>
          <a:xfrm>
            <a:off x="2057400" y="838201"/>
            <a:ext cx="8077200" cy="5181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8"/>
          <p:cNvSpPr txBox="1"/>
          <p:nvPr>
            <p:ph idx="1" type="body"/>
          </p:nvPr>
        </p:nvSpPr>
        <p:spPr>
          <a:xfrm>
            <a:off x="838200" y="569844"/>
            <a:ext cx="10515600" cy="56070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If θ=0</a:t>
            </a:r>
            <a:r>
              <a:rPr baseline="30000" lang="en-US">
                <a:latin typeface="Times New Roman"/>
                <a:ea typeface="Times New Roman"/>
                <a:cs typeface="Times New Roman"/>
                <a:sym typeface="Times New Roman"/>
              </a:rPr>
              <a:t>0</a:t>
            </a:r>
            <a:r>
              <a:rPr lang="en-US">
                <a:latin typeface="Times New Roman"/>
                <a:ea typeface="Times New Roman"/>
                <a:cs typeface="Times New Roman"/>
                <a:sym typeface="Times New Roman"/>
              </a:rPr>
              <a:t> ,V</a:t>
            </a:r>
            <a:r>
              <a:rPr baseline="-25000" lang="en-US">
                <a:latin typeface="Times New Roman"/>
                <a:ea typeface="Times New Roman"/>
                <a:cs typeface="Times New Roman"/>
                <a:sym typeface="Times New Roman"/>
              </a:rPr>
              <a:t>s2</a:t>
            </a:r>
            <a:r>
              <a:rPr lang="en-US">
                <a:latin typeface="Times New Roman"/>
                <a:ea typeface="Times New Roman"/>
                <a:cs typeface="Times New Roman"/>
                <a:sym typeface="Times New Roman"/>
              </a:rPr>
              <a:t>=KV</a:t>
            </a:r>
            <a:r>
              <a:rPr baseline="-25000" lang="en-US">
                <a:latin typeface="Times New Roman"/>
                <a:ea typeface="Times New Roman"/>
                <a:cs typeface="Times New Roman"/>
                <a:sym typeface="Times New Roman"/>
              </a:rPr>
              <a:t>ro   </a:t>
            </a:r>
            <a:r>
              <a:rPr lang="en-US">
                <a:latin typeface="Times New Roman"/>
                <a:ea typeface="Times New Roman"/>
                <a:cs typeface="Times New Roman"/>
                <a:sym typeface="Times New Roman"/>
              </a:rPr>
              <a:t>sinωt  that is a maximum and V</a:t>
            </a:r>
            <a:r>
              <a:rPr baseline="-25000" lang="en-US">
                <a:latin typeface="Times New Roman"/>
                <a:ea typeface="Times New Roman"/>
                <a:cs typeface="Times New Roman"/>
                <a:sym typeface="Times New Roman"/>
              </a:rPr>
              <a:t>s31</a:t>
            </a:r>
            <a:r>
              <a:rPr lang="en-US">
                <a:latin typeface="Times New Roman"/>
                <a:ea typeface="Times New Roman"/>
                <a:cs typeface="Times New Roman"/>
                <a:sym typeface="Times New Roman"/>
              </a:rPr>
              <a:t> = 0.</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This position of the rotor is marked as the zero position or the reference position.</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In torque type sensors, it is tacitly assumed that θ</a:t>
            </a:r>
            <a:r>
              <a:rPr baseline="-25000" lang="en-US">
                <a:latin typeface="Times New Roman"/>
                <a:ea typeface="Times New Roman"/>
                <a:cs typeface="Times New Roman"/>
                <a:sym typeface="Times New Roman"/>
              </a:rPr>
              <a:t>1</a:t>
            </a:r>
            <a:r>
              <a:rPr lang="en-US">
                <a:latin typeface="Times New Roman"/>
                <a:ea typeface="Times New Roman"/>
                <a:cs typeface="Times New Roman"/>
                <a:sym typeface="Times New Roman"/>
              </a:rPr>
              <a:t>=θ</a:t>
            </a:r>
            <a:r>
              <a:rPr baseline="-25000" lang="en-US">
                <a:latin typeface="Times New Roman"/>
                <a:ea typeface="Times New Roman"/>
                <a:cs typeface="Times New Roman"/>
                <a:sym typeface="Times New Roman"/>
              </a:rPr>
              <a:t>2</a:t>
            </a:r>
            <a:r>
              <a:rPr lang="en-US">
                <a:latin typeface="Times New Roman"/>
                <a:ea typeface="Times New Roman"/>
                <a:cs typeface="Times New Roman"/>
                <a:sym typeface="Times New Roman"/>
              </a:rPr>
              <a:t> .In such  a situation there is no compensation current because of any unbalanced terminal voltages.</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If however θ</a:t>
            </a:r>
            <a:r>
              <a:rPr baseline="-25000" lang="en-US">
                <a:latin typeface="Times New Roman"/>
                <a:ea typeface="Times New Roman"/>
                <a:cs typeface="Times New Roman"/>
                <a:sym typeface="Times New Roman"/>
              </a:rPr>
              <a:t>1 ≠  </a:t>
            </a:r>
            <a:r>
              <a:rPr lang="en-US">
                <a:latin typeface="Times New Roman"/>
                <a:ea typeface="Times New Roman"/>
                <a:cs typeface="Times New Roman"/>
                <a:sym typeface="Times New Roman"/>
              </a:rPr>
              <a:t>θ</a:t>
            </a:r>
            <a:r>
              <a:rPr baseline="-25000" lang="en-US">
                <a:latin typeface="Times New Roman"/>
                <a:ea typeface="Times New Roman"/>
                <a:cs typeface="Times New Roman"/>
                <a:sym typeface="Times New Roman"/>
              </a:rPr>
              <a:t>2      </a:t>
            </a:r>
            <a:r>
              <a:rPr lang="en-US">
                <a:latin typeface="Times New Roman"/>
                <a:ea typeface="Times New Roman"/>
                <a:cs typeface="Times New Roman"/>
                <a:sym typeface="Times New Roman"/>
              </a:rPr>
              <a:t>a torque  would be produced on the receiver synchro rotor till the equality is achieved.</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torque is approximately sinusoidal in form</a:t>
            </a:r>
            <a:endParaRPr/>
          </a:p>
          <a:p>
            <a:pPr indent="-228600" lvl="0" marL="228600" rtl="0" algn="just">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maximum torque occurs at θ</a:t>
            </a:r>
            <a:r>
              <a:rPr baseline="-25000" lang="en-US" sz="2800">
                <a:latin typeface="Times New Roman"/>
                <a:ea typeface="Times New Roman"/>
                <a:cs typeface="Times New Roman"/>
                <a:sym typeface="Times New Roman"/>
              </a:rPr>
              <a:t>1   ~ </a:t>
            </a:r>
            <a:r>
              <a:rPr lang="en-US" sz="2800">
                <a:latin typeface="Times New Roman"/>
                <a:ea typeface="Times New Roman"/>
                <a:cs typeface="Times New Roman"/>
                <a:sym typeface="Times New Roman"/>
              </a:rPr>
              <a:t>θ</a:t>
            </a:r>
            <a:r>
              <a:rPr baseline="-25000" lang="en-US" sz="2800">
                <a:latin typeface="Times New Roman"/>
                <a:ea typeface="Times New Roman"/>
                <a:cs typeface="Times New Roman"/>
                <a:sym typeface="Times New Roman"/>
              </a:rPr>
              <a:t>2</a:t>
            </a:r>
            <a:r>
              <a:rPr lang="en-US" sz="2800">
                <a:latin typeface="Times New Roman"/>
                <a:ea typeface="Times New Roman"/>
                <a:cs typeface="Times New Roman"/>
                <a:sym typeface="Times New Roman"/>
              </a:rPr>
              <a:t>  = 90</a:t>
            </a:r>
            <a:r>
              <a:rPr baseline="30000" lang="en-US" sz="2800">
                <a:latin typeface="Times New Roman"/>
                <a:ea typeface="Times New Roman"/>
                <a:cs typeface="Times New Roman"/>
                <a:sym typeface="Times New Roman"/>
              </a:rPr>
              <a:t>0</a:t>
            </a:r>
            <a:endParaRPr sz="28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For θ</a:t>
            </a:r>
            <a:r>
              <a:rPr baseline="-25000" lang="en-US" sz="2800">
                <a:latin typeface="Times New Roman"/>
                <a:ea typeface="Times New Roman"/>
                <a:cs typeface="Times New Roman"/>
                <a:sym typeface="Times New Roman"/>
              </a:rPr>
              <a:t>2</a:t>
            </a:r>
            <a:r>
              <a:rPr baseline="-25000" lang="en-US">
                <a:latin typeface="Times New Roman"/>
                <a:ea typeface="Times New Roman"/>
                <a:cs typeface="Times New Roman"/>
                <a:sym typeface="Times New Roman"/>
              </a:rPr>
              <a:t> </a:t>
            </a:r>
            <a:r>
              <a:rPr lang="en-US" sz="2800">
                <a:latin typeface="Times New Roman"/>
                <a:ea typeface="Times New Roman"/>
                <a:cs typeface="Times New Roman"/>
                <a:sym typeface="Times New Roman"/>
              </a:rPr>
              <a:t> approaches θ</a:t>
            </a:r>
            <a:r>
              <a:rPr baseline="-25000" lang="en-US" sz="2800">
                <a:latin typeface="Times New Roman"/>
                <a:ea typeface="Times New Roman"/>
                <a:cs typeface="Times New Roman"/>
                <a:sym typeface="Times New Roman"/>
              </a:rPr>
              <a:t>1 </a:t>
            </a:r>
            <a:r>
              <a:rPr lang="en-US" sz="2800">
                <a:latin typeface="Times New Roman"/>
                <a:ea typeface="Times New Roman"/>
                <a:cs typeface="Times New Roman"/>
                <a:sym typeface="Times New Roman"/>
              </a:rPr>
              <a:t>  that is θ</a:t>
            </a:r>
            <a:r>
              <a:rPr baseline="-25000" lang="en-US" sz="2800">
                <a:latin typeface="Times New Roman"/>
                <a:ea typeface="Times New Roman"/>
                <a:cs typeface="Times New Roman"/>
                <a:sym typeface="Times New Roman"/>
              </a:rPr>
              <a:t>1  </a:t>
            </a:r>
            <a:r>
              <a:rPr lang="en-US" sz="2800">
                <a:latin typeface="Times New Roman"/>
                <a:ea typeface="Times New Roman"/>
                <a:cs typeface="Times New Roman"/>
                <a:sym typeface="Times New Roman"/>
              </a:rPr>
              <a:t>- θ</a:t>
            </a:r>
            <a:r>
              <a:rPr baseline="-25000" lang="en-US" sz="2800">
                <a:latin typeface="Times New Roman"/>
                <a:ea typeface="Times New Roman"/>
                <a:cs typeface="Times New Roman"/>
                <a:sym typeface="Times New Roman"/>
              </a:rPr>
              <a:t>2</a:t>
            </a:r>
            <a:r>
              <a:rPr lang="en-US" sz="2800">
                <a:latin typeface="Times New Roman"/>
                <a:ea typeface="Times New Roman"/>
                <a:cs typeface="Times New Roman"/>
                <a:sym typeface="Times New Roman"/>
              </a:rPr>
              <a:t>  being  small, torque versus </a:t>
            </a:r>
            <a:endParaRPr/>
          </a:p>
          <a:p>
            <a:pPr indent="0" lvl="0" marL="0" rtl="0" algn="just">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a:t>
            </a:r>
            <a:r>
              <a:rPr lang="en-US" sz="2800">
                <a:latin typeface="Times New Roman"/>
                <a:ea typeface="Times New Roman"/>
                <a:cs typeface="Times New Roman"/>
                <a:sym typeface="Times New Roman"/>
              </a:rPr>
              <a:t>(θ</a:t>
            </a:r>
            <a:r>
              <a:rPr baseline="-25000" lang="en-US" sz="2800">
                <a:latin typeface="Times New Roman"/>
                <a:ea typeface="Times New Roman"/>
                <a:cs typeface="Times New Roman"/>
                <a:sym typeface="Times New Roman"/>
              </a:rPr>
              <a:t>1  </a:t>
            </a:r>
            <a:r>
              <a:rPr lang="en-US" sz="2800">
                <a:latin typeface="Times New Roman"/>
                <a:ea typeface="Times New Roman"/>
                <a:cs typeface="Times New Roman"/>
                <a:sym typeface="Times New Roman"/>
              </a:rPr>
              <a:t>- θ</a:t>
            </a:r>
            <a:r>
              <a:rPr baseline="-25000" lang="en-US" sz="2800">
                <a:latin typeface="Times New Roman"/>
                <a:ea typeface="Times New Roman"/>
                <a:cs typeface="Times New Roman"/>
                <a:sym typeface="Times New Roman"/>
              </a:rPr>
              <a:t>2</a:t>
            </a:r>
            <a:r>
              <a:rPr lang="en-US" sz="2800">
                <a:latin typeface="Times New Roman"/>
                <a:ea typeface="Times New Roman"/>
                <a:cs typeface="Times New Roman"/>
                <a:sym typeface="Times New Roman"/>
              </a:rPr>
              <a:t> ) curve is approximately linear </a:t>
            </a:r>
            <a:endParaRPr/>
          </a:p>
          <a:p>
            <a:pPr indent="0" lvl="0" marL="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82550" lvl="0" marL="228600" rtl="0" algn="l">
              <a:lnSpc>
                <a:spcPct val="90000"/>
              </a:lnSpc>
              <a:spcBef>
                <a:spcPts val="1000"/>
              </a:spcBef>
              <a:spcAft>
                <a:spcPts val="0"/>
              </a:spcAft>
              <a:buClr>
                <a:schemeClr val="dk1"/>
              </a:buClr>
              <a:buSzPts val="2300"/>
              <a:buNone/>
            </a:pPr>
            <a:r>
              <a:t/>
            </a:r>
            <a:endParaRPr sz="2300">
              <a:latin typeface="Calibri"/>
              <a:ea typeface="Calibri"/>
              <a:cs typeface="Calibri"/>
              <a:sym typeface="Calibri"/>
            </a:endParaRPr>
          </a:p>
          <a:p>
            <a:pPr indent="-82550" lvl="0" marL="228600" rtl="0" algn="just">
              <a:lnSpc>
                <a:spcPct val="90000"/>
              </a:lnSpc>
              <a:spcBef>
                <a:spcPts val="1000"/>
              </a:spcBef>
              <a:spcAft>
                <a:spcPts val="0"/>
              </a:spcAft>
              <a:buClr>
                <a:schemeClr val="dk1"/>
              </a:buClr>
              <a:buSzPts val="2300"/>
              <a:buNone/>
            </a:pPr>
            <a:r>
              <a:t/>
            </a:r>
            <a:endParaRPr baseline="30000" sz="2300">
              <a:latin typeface="Times New Roman"/>
              <a:ea typeface="Times New Roman"/>
              <a:cs typeface="Times New Roman"/>
              <a:sym typeface="Times New Roman"/>
            </a:endParaRPr>
          </a:p>
        </p:txBody>
      </p:sp>
      <p:pic>
        <p:nvPicPr>
          <p:cNvPr id="457" name="Google Shape;457;p48"/>
          <p:cNvPicPr preferRelativeResize="0"/>
          <p:nvPr/>
        </p:nvPicPr>
        <p:blipFill rotWithShape="1">
          <a:blip r:embed="rId3">
            <a:alphaModFix/>
          </a:blip>
          <a:srcRect b="0" l="0" r="0" t="0"/>
          <a:stretch/>
        </p:blipFill>
        <p:spPr>
          <a:xfrm>
            <a:off x="8129263" y="3603349"/>
            <a:ext cx="2122805" cy="7207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200"/>
              <a:buFont typeface="Algerian"/>
              <a:buNone/>
            </a:pPr>
            <a:r>
              <a:rPr lang="en-US" sz="3200">
                <a:latin typeface="Algerian"/>
                <a:ea typeface="Algerian"/>
                <a:cs typeface="Algerian"/>
                <a:sym typeface="Algerian"/>
              </a:rPr>
              <a:t>Torque angle Characteristics Curve</a:t>
            </a:r>
            <a:endParaRPr/>
          </a:p>
        </p:txBody>
      </p:sp>
      <p:pic>
        <p:nvPicPr>
          <p:cNvPr descr="Diagram&#10;&#10;Description automatically generated" id="463" name="Google Shape;463;p49"/>
          <p:cNvPicPr preferRelativeResize="0"/>
          <p:nvPr>
            <p:ph idx="1" type="body"/>
          </p:nvPr>
        </p:nvPicPr>
        <p:blipFill rotWithShape="1">
          <a:blip r:embed="rId3">
            <a:alphaModFix/>
          </a:blip>
          <a:srcRect b="0" l="0" r="0" t="0"/>
          <a:stretch/>
        </p:blipFill>
        <p:spPr>
          <a:xfrm>
            <a:off x="1855306" y="1690688"/>
            <a:ext cx="7553700" cy="4779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5"/>
          <p:cNvSpPr txBox="1"/>
          <p:nvPr>
            <p:ph idx="1" type="body"/>
          </p:nvPr>
        </p:nvSpPr>
        <p:spPr>
          <a:xfrm>
            <a:off x="415600" y="526100"/>
            <a:ext cx="11360700" cy="6058800"/>
          </a:xfrm>
          <a:prstGeom prst="rect">
            <a:avLst/>
          </a:prstGeom>
          <a:noFill/>
          <a:ln>
            <a:noFill/>
          </a:ln>
        </p:spPr>
        <p:txBody>
          <a:bodyPr anchorCtr="0" anchor="t" bIns="121900" lIns="121900" spcFirstLastPara="1" rIns="121900" wrap="square" tIns="121900">
            <a:normAutofit fontScale="70000" lnSpcReduction="20000"/>
          </a:bodyPr>
          <a:lstStyle/>
          <a:p>
            <a:pPr indent="0" lvl="0" marL="0" rtl="0" algn="l">
              <a:lnSpc>
                <a:spcPct val="90000"/>
              </a:lnSpc>
              <a:spcBef>
                <a:spcPts val="0"/>
              </a:spcBef>
              <a:spcAft>
                <a:spcPts val="0"/>
              </a:spcAft>
              <a:buClr>
                <a:schemeClr val="dk1"/>
              </a:buClr>
              <a:buSzPct val="91836"/>
              <a:buNone/>
            </a:pPr>
            <a:r>
              <a:rPr lang="en-US">
                <a:latin typeface="Times New Roman"/>
                <a:ea typeface="Times New Roman"/>
                <a:cs typeface="Times New Roman"/>
                <a:sym typeface="Times New Roman"/>
              </a:rPr>
              <a:t>The inductive sensor is based on Faraday's law of induction. </a:t>
            </a:r>
            <a:endParaRPr>
              <a:latin typeface="Times New Roman"/>
              <a:ea typeface="Times New Roman"/>
              <a:cs typeface="Times New Roman"/>
              <a:sym typeface="Times New Roman"/>
            </a:endParaRPr>
          </a:p>
          <a:p>
            <a:pPr indent="0" lvl="0" marL="0" rtl="0" algn="l">
              <a:lnSpc>
                <a:spcPct val="170000"/>
              </a:lnSpc>
              <a:spcBef>
                <a:spcPts val="1600"/>
              </a:spcBef>
              <a:spcAft>
                <a:spcPts val="0"/>
              </a:spcAft>
              <a:buClr>
                <a:schemeClr val="dk1"/>
              </a:buClr>
              <a:buSzPct val="91836"/>
              <a:buNone/>
            </a:pPr>
            <a:r>
              <a:rPr lang="en-US">
                <a:latin typeface="Times New Roman"/>
                <a:ea typeface="Times New Roman"/>
                <a:cs typeface="Times New Roman"/>
                <a:sym typeface="Times New Roman"/>
              </a:rPr>
              <a:t>The temporal variations of the Magnetic Flux      through a N turns circuit will induce a voltage e which follows:</a:t>
            </a:r>
            <a:endParaRPr>
              <a:latin typeface="Times New Roman"/>
              <a:ea typeface="Times New Roman"/>
              <a:cs typeface="Times New Roman"/>
              <a:sym typeface="Times New Roman"/>
            </a:endParaRPr>
          </a:p>
          <a:p>
            <a:pPr indent="0" lvl="0" marL="0" rtl="0" algn="l">
              <a:lnSpc>
                <a:spcPct val="90000"/>
              </a:lnSpc>
              <a:spcBef>
                <a:spcPts val="1600"/>
              </a:spcBef>
              <a:spcAft>
                <a:spcPts val="0"/>
              </a:spcAft>
              <a:buClr>
                <a:schemeClr val="dk1"/>
              </a:buClr>
              <a:buSzPct val="91836"/>
              <a:buNone/>
            </a:pPr>
            <a:r>
              <a:t/>
            </a:r>
            <a:endParaRPr>
              <a:latin typeface="Times New Roman"/>
              <a:ea typeface="Times New Roman"/>
              <a:cs typeface="Times New Roman"/>
              <a:sym typeface="Times New Roman"/>
            </a:endParaRPr>
          </a:p>
          <a:p>
            <a:pPr indent="0" lvl="0" marL="0" rtl="0" algn="l">
              <a:lnSpc>
                <a:spcPct val="90000"/>
              </a:lnSpc>
              <a:spcBef>
                <a:spcPts val="1600"/>
              </a:spcBef>
              <a:spcAft>
                <a:spcPts val="0"/>
              </a:spcAft>
              <a:buClr>
                <a:schemeClr val="dk1"/>
              </a:buClr>
              <a:buSzPct val="91836"/>
              <a:buNone/>
            </a:pPr>
            <a:r>
              <a:t/>
            </a:r>
            <a:endParaRPr/>
          </a:p>
          <a:p>
            <a:pPr indent="0" lvl="0" marL="0" rtl="0" algn="l">
              <a:lnSpc>
                <a:spcPct val="90000"/>
              </a:lnSpc>
              <a:spcBef>
                <a:spcPts val="1600"/>
              </a:spcBef>
              <a:spcAft>
                <a:spcPts val="0"/>
              </a:spcAft>
              <a:buClr>
                <a:schemeClr val="dk1"/>
              </a:buClr>
              <a:buSzPct val="91836"/>
              <a:buNone/>
            </a:pPr>
            <a:r>
              <a:t/>
            </a:r>
            <a:endParaRPr/>
          </a:p>
          <a:p>
            <a:pPr indent="0" lvl="0" marL="0" rtl="0" algn="l">
              <a:lnSpc>
                <a:spcPct val="90000"/>
              </a:lnSpc>
              <a:spcBef>
                <a:spcPts val="1600"/>
              </a:spcBef>
              <a:spcAft>
                <a:spcPts val="0"/>
              </a:spcAft>
              <a:buClr>
                <a:schemeClr val="dk1"/>
              </a:buClr>
              <a:buSzPct val="91836"/>
              <a:buNone/>
            </a:pPr>
            <a:r>
              <a:rPr lang="en-US">
                <a:latin typeface="Times New Roman"/>
                <a:ea typeface="Times New Roman"/>
                <a:cs typeface="Times New Roman"/>
                <a:sym typeface="Times New Roman"/>
              </a:rPr>
              <a:t>which can be expressed in a simpler way:</a:t>
            </a:r>
            <a:endParaRPr>
              <a:latin typeface="Times New Roman"/>
              <a:ea typeface="Times New Roman"/>
              <a:cs typeface="Times New Roman"/>
              <a:sym typeface="Times New Roman"/>
            </a:endParaRPr>
          </a:p>
          <a:p>
            <a:pPr indent="0" lvl="0" marL="0" rtl="0" algn="l">
              <a:lnSpc>
                <a:spcPct val="90000"/>
              </a:lnSpc>
              <a:spcBef>
                <a:spcPts val="1600"/>
              </a:spcBef>
              <a:spcAft>
                <a:spcPts val="0"/>
              </a:spcAft>
              <a:buClr>
                <a:schemeClr val="dk1"/>
              </a:buClr>
              <a:buSzPct val="91836"/>
              <a:buNone/>
            </a:pPr>
            <a:r>
              <a:t/>
            </a:r>
            <a:endParaRPr>
              <a:latin typeface="Times New Roman"/>
              <a:ea typeface="Times New Roman"/>
              <a:cs typeface="Times New Roman"/>
              <a:sym typeface="Times New Roman"/>
            </a:endParaRPr>
          </a:p>
          <a:p>
            <a:pPr indent="0" lvl="0" marL="0" rtl="0" algn="l">
              <a:lnSpc>
                <a:spcPct val="90000"/>
              </a:lnSpc>
              <a:spcBef>
                <a:spcPts val="1600"/>
              </a:spcBef>
              <a:spcAft>
                <a:spcPts val="0"/>
              </a:spcAft>
              <a:buClr>
                <a:schemeClr val="dk1"/>
              </a:buClr>
              <a:buSzPct val="91836"/>
              <a:buNone/>
            </a:pPr>
            <a:r>
              <a:t/>
            </a:r>
            <a:endParaRPr/>
          </a:p>
          <a:p>
            <a:pPr indent="0" lvl="0" marL="0" rtl="0" algn="l">
              <a:lnSpc>
                <a:spcPct val="90000"/>
              </a:lnSpc>
              <a:spcBef>
                <a:spcPts val="1600"/>
              </a:spcBef>
              <a:spcAft>
                <a:spcPts val="0"/>
              </a:spcAft>
              <a:buClr>
                <a:schemeClr val="dk1"/>
              </a:buClr>
              <a:buSzPct val="91836"/>
              <a:buNone/>
            </a:pPr>
            <a:r>
              <a:t/>
            </a:r>
            <a:endParaRPr/>
          </a:p>
          <a:p>
            <a:pPr indent="0" lvl="0" marL="0" rtl="0" algn="l">
              <a:lnSpc>
                <a:spcPct val="90000"/>
              </a:lnSpc>
              <a:spcBef>
                <a:spcPts val="1600"/>
              </a:spcBef>
              <a:spcAft>
                <a:spcPts val="0"/>
              </a:spcAft>
              <a:buClr>
                <a:schemeClr val="dk1"/>
              </a:buClr>
              <a:buSzPct val="91836"/>
              <a:buNone/>
            </a:pPr>
            <a:r>
              <a:t/>
            </a:r>
            <a:endParaRPr/>
          </a:p>
          <a:p>
            <a:pPr indent="0" lvl="0" marL="0" rtl="0" algn="l">
              <a:lnSpc>
                <a:spcPct val="170000"/>
              </a:lnSpc>
              <a:spcBef>
                <a:spcPts val="0"/>
              </a:spcBef>
              <a:spcAft>
                <a:spcPts val="0"/>
              </a:spcAft>
              <a:buClr>
                <a:schemeClr val="dk1"/>
              </a:buClr>
              <a:buSzPct val="91836"/>
              <a:buNone/>
            </a:pPr>
            <a:r>
              <a:rPr lang="en-US">
                <a:latin typeface="Times New Roman"/>
                <a:ea typeface="Times New Roman"/>
                <a:cs typeface="Times New Roman"/>
                <a:sym typeface="Times New Roman"/>
              </a:rPr>
              <a:t>by assuming that the induced magnetic field B is homogeneous over a section S (the Magnetic flux will be expressed      =B X S</a:t>
            </a:r>
            <a:endParaRPr>
              <a:latin typeface="Times New Roman"/>
              <a:ea typeface="Times New Roman"/>
              <a:cs typeface="Times New Roman"/>
              <a:sym typeface="Times New Roman"/>
            </a:endParaRPr>
          </a:p>
        </p:txBody>
      </p:sp>
      <p:pic>
        <p:nvPicPr>
          <p:cNvPr id="126" name="Google Shape;126;p5"/>
          <p:cNvPicPr preferRelativeResize="0"/>
          <p:nvPr/>
        </p:nvPicPr>
        <p:blipFill rotWithShape="1">
          <a:blip r:embed="rId3">
            <a:alphaModFix/>
          </a:blip>
          <a:srcRect b="0" l="0" r="0" t="0"/>
          <a:stretch/>
        </p:blipFill>
        <p:spPr>
          <a:xfrm>
            <a:off x="5294167" y="1228644"/>
            <a:ext cx="165100" cy="215900"/>
          </a:xfrm>
          <a:prstGeom prst="rect">
            <a:avLst/>
          </a:prstGeom>
          <a:noFill/>
          <a:ln>
            <a:noFill/>
          </a:ln>
        </p:spPr>
      </p:pic>
      <p:pic>
        <p:nvPicPr>
          <p:cNvPr id="127" name="Google Shape;127;p5"/>
          <p:cNvPicPr preferRelativeResize="0"/>
          <p:nvPr/>
        </p:nvPicPr>
        <p:blipFill rotWithShape="1">
          <a:blip r:embed="rId4">
            <a:alphaModFix/>
          </a:blip>
          <a:srcRect b="0" l="0" r="0" t="0"/>
          <a:stretch/>
        </p:blipFill>
        <p:spPr>
          <a:xfrm>
            <a:off x="4216701" y="2152967"/>
            <a:ext cx="1879300" cy="981733"/>
          </a:xfrm>
          <a:prstGeom prst="rect">
            <a:avLst/>
          </a:prstGeom>
          <a:noFill/>
          <a:ln>
            <a:noFill/>
          </a:ln>
        </p:spPr>
      </p:pic>
      <p:pic>
        <p:nvPicPr>
          <p:cNvPr id="128" name="Google Shape;128;p5"/>
          <p:cNvPicPr preferRelativeResize="0"/>
          <p:nvPr/>
        </p:nvPicPr>
        <p:blipFill rotWithShape="1">
          <a:blip r:embed="rId5">
            <a:alphaModFix/>
          </a:blip>
          <a:srcRect b="0" l="0" r="0" t="0"/>
          <a:stretch/>
        </p:blipFill>
        <p:spPr>
          <a:xfrm>
            <a:off x="4135967" y="4247334"/>
            <a:ext cx="1879300" cy="696500"/>
          </a:xfrm>
          <a:prstGeom prst="rect">
            <a:avLst/>
          </a:prstGeom>
          <a:noFill/>
          <a:ln>
            <a:noFill/>
          </a:ln>
        </p:spPr>
      </p:pic>
      <p:pic>
        <p:nvPicPr>
          <p:cNvPr id="129" name="Google Shape;129;p5"/>
          <p:cNvPicPr preferRelativeResize="0"/>
          <p:nvPr/>
        </p:nvPicPr>
        <p:blipFill rotWithShape="1">
          <a:blip r:embed="rId3">
            <a:alphaModFix/>
          </a:blip>
          <a:srcRect b="0" l="0" r="0" t="0"/>
          <a:stretch/>
        </p:blipFill>
        <p:spPr>
          <a:xfrm>
            <a:off x="1660036" y="5955215"/>
            <a:ext cx="165100" cy="2159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Capacitive Sensor</a:t>
            </a:r>
            <a:endParaRPr/>
          </a:p>
        </p:txBody>
      </p:sp>
      <p:sp>
        <p:nvSpPr>
          <p:cNvPr id="469" name="Google Shape;469;p5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202124"/>
              </a:buClr>
              <a:buSzPts val="2800"/>
              <a:buChar char="•"/>
            </a:pPr>
            <a:r>
              <a:rPr i="0" lang="en-US">
                <a:solidFill>
                  <a:srgbClr val="202124"/>
                </a:solidFill>
                <a:latin typeface="Times New Roman"/>
                <a:ea typeface="Times New Roman"/>
                <a:cs typeface="Times New Roman"/>
                <a:sym typeface="Times New Roman"/>
              </a:rPr>
              <a:t>A capacitive sensor will react to an object acting as a dielectric material as well as a conductive object.</a:t>
            </a:r>
            <a:endParaRPr/>
          </a:p>
          <a:p>
            <a:pPr indent="-228600" lvl="0" marL="228600" rtl="0" algn="just">
              <a:lnSpc>
                <a:spcPct val="90000"/>
              </a:lnSpc>
              <a:spcBef>
                <a:spcPts val="1000"/>
              </a:spcBef>
              <a:spcAft>
                <a:spcPts val="0"/>
              </a:spcAft>
              <a:buClr>
                <a:srgbClr val="202124"/>
              </a:buClr>
              <a:buSzPts val="2800"/>
              <a:buChar char="•"/>
            </a:pPr>
            <a:r>
              <a:rPr i="0" lang="en-US">
                <a:solidFill>
                  <a:srgbClr val="202124"/>
                </a:solidFill>
                <a:latin typeface="Times New Roman"/>
                <a:ea typeface="Times New Roman"/>
                <a:cs typeface="Times New Roman"/>
                <a:sym typeface="Times New Roman"/>
              </a:rPr>
              <a:t>Inductive sensors use a magnetic field to detect objects. Capacitive sensors use an electric field. In order to be sensed by an inductive sensor an object must be conductive</a:t>
            </a:r>
            <a:endParaRPr>
              <a:solidFill>
                <a:srgbClr val="202124"/>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rgbClr val="202124"/>
              </a:buClr>
              <a:buSzPts val="2800"/>
              <a:buChar char="•"/>
            </a:pPr>
            <a:r>
              <a:rPr i="0" lang="en-US">
                <a:solidFill>
                  <a:srgbClr val="202124"/>
                </a:solidFill>
                <a:latin typeface="Times New Roman"/>
                <a:ea typeface="Times New Roman"/>
                <a:cs typeface="Times New Roman"/>
                <a:sym typeface="Times New Roman"/>
              </a:rPr>
              <a:t>Capacitive sensors are used for detecting a range of objects, from non-conductive and conductive material, to tiny objects, like insects, and larger ones, like a human. Using capacitance, sensing brings many advantages compared to other sensing technology.</a:t>
            </a:r>
            <a:endParaRPr>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3" name="Shape 473"/>
        <p:cNvGrpSpPr/>
        <p:nvPr/>
      </p:nvGrpSpPr>
      <p:grpSpPr>
        <a:xfrm>
          <a:off x="0" y="0"/>
          <a:ext cx="0" cy="0"/>
          <a:chOff x="0" y="0"/>
          <a:chExt cx="0" cy="0"/>
        </a:xfrm>
      </p:grpSpPr>
      <p:sp>
        <p:nvSpPr>
          <p:cNvPr id="474" name="Google Shape;474;p51"/>
          <p:cNvSpPr/>
          <p:nvPr/>
        </p:nvSpPr>
        <p:spPr>
          <a:xfrm>
            <a:off x="3048"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5" name="Google Shape;475;p51"/>
          <p:cNvSpPr/>
          <p:nvPr/>
        </p:nvSpPr>
        <p:spPr>
          <a:xfrm>
            <a:off x="1" y="0"/>
            <a:ext cx="4167271" cy="6858000"/>
          </a:xfrm>
          <a:custGeom>
            <a:rect b="b" l="l" r="r" t="t"/>
            <a:pathLst>
              <a:path extrusionOk="0" h="6858000" w="4167271">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6" name="Google Shape;476;p51"/>
          <p:cNvSpPr txBox="1"/>
          <p:nvPr>
            <p:ph type="title"/>
          </p:nvPr>
        </p:nvSpPr>
        <p:spPr>
          <a:xfrm>
            <a:off x="686834" y="1153572"/>
            <a:ext cx="3200400" cy="4461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100"/>
              <a:buFont typeface="Algerian"/>
              <a:buNone/>
            </a:pPr>
            <a:r>
              <a:rPr lang="en-US" sz="4100">
                <a:solidFill>
                  <a:srgbClr val="FFFFFF"/>
                </a:solidFill>
                <a:latin typeface="Algerian"/>
                <a:ea typeface="Algerian"/>
                <a:cs typeface="Algerian"/>
                <a:sym typeface="Algerian"/>
              </a:rPr>
              <a:t>Capacitive Sensor-types</a:t>
            </a:r>
            <a:endParaRPr/>
          </a:p>
        </p:txBody>
      </p:sp>
      <p:sp>
        <p:nvSpPr>
          <p:cNvPr id="477" name="Google Shape;477;p51"/>
          <p:cNvSpPr/>
          <p:nvPr/>
        </p:nvSpPr>
        <p:spPr>
          <a:xfrm flipH="1" rot="10800000">
            <a:off x="7550402" y="2455612"/>
            <a:ext cx="4083300" cy="4083300"/>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8" name="Google Shape;478;p51"/>
          <p:cNvSpPr txBox="1"/>
          <p:nvPr>
            <p:ph idx="1" type="body"/>
          </p:nvPr>
        </p:nvSpPr>
        <p:spPr>
          <a:xfrm>
            <a:off x="4447308" y="319088"/>
            <a:ext cx="6906600" cy="632850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600"/>
              <a:buNone/>
            </a:pPr>
            <a:r>
              <a:rPr lang="en-US" sz="2600">
                <a:latin typeface="Times New Roman"/>
                <a:ea typeface="Times New Roman"/>
                <a:cs typeface="Times New Roman"/>
                <a:sym typeface="Times New Roman"/>
              </a:rPr>
              <a:t>1.Variable capacitance type with varying distance between two or more parallel electrodes </a:t>
            </a:r>
            <a:endParaRPr/>
          </a:p>
          <a:p>
            <a:pPr indent="-228600" lvl="0" marL="228600" rtl="0" algn="l">
              <a:lnSpc>
                <a:spcPct val="90000"/>
              </a:lnSpc>
              <a:spcBef>
                <a:spcPts val="1000"/>
              </a:spcBef>
              <a:spcAft>
                <a:spcPts val="0"/>
              </a:spcAft>
              <a:buClr>
                <a:schemeClr val="dk1"/>
              </a:buClr>
              <a:buSzPts val="2600"/>
              <a:buNone/>
            </a:pPr>
            <a:r>
              <a:rPr lang="en-US" sz="2600">
                <a:latin typeface="Times New Roman"/>
                <a:ea typeface="Times New Roman"/>
                <a:cs typeface="Times New Roman"/>
                <a:sym typeface="Times New Roman"/>
              </a:rPr>
              <a:t>2.Variable capacitance obtained by variable area between the electrodes. An interesting variation of this is obtained by making serrated electrodes or electrodes with teeth, one of which moves </a:t>
            </a:r>
            <a:endParaRPr/>
          </a:p>
          <a:p>
            <a:pPr indent="-228600" lvl="0" marL="228600" rtl="0" algn="l">
              <a:lnSpc>
                <a:spcPct val="90000"/>
              </a:lnSpc>
              <a:spcBef>
                <a:spcPts val="1000"/>
              </a:spcBef>
              <a:spcAft>
                <a:spcPts val="0"/>
              </a:spcAft>
              <a:buClr>
                <a:schemeClr val="dk1"/>
              </a:buClr>
              <a:buSzPts val="2600"/>
              <a:buNone/>
            </a:pPr>
            <a:r>
              <a:rPr lang="en-US" sz="2600">
                <a:latin typeface="Times New Roman"/>
                <a:ea typeface="Times New Roman"/>
                <a:cs typeface="Times New Roman"/>
                <a:sym typeface="Times New Roman"/>
              </a:rPr>
              <a:t>3. Variable capacitance obtained by having variable dielectric constant of the intervening material. For this the material has to move between the pair of electrodes, and the change in capacitance is obtained and measured </a:t>
            </a:r>
            <a:endParaRPr/>
          </a:p>
          <a:p>
            <a:pPr indent="-228600" lvl="0" marL="228600" rtl="0" algn="l">
              <a:lnSpc>
                <a:spcPct val="90000"/>
              </a:lnSpc>
              <a:spcBef>
                <a:spcPts val="1000"/>
              </a:spcBef>
              <a:spcAft>
                <a:spcPts val="0"/>
              </a:spcAft>
              <a:buClr>
                <a:schemeClr val="dk1"/>
              </a:buClr>
              <a:buSzPts val="2600"/>
              <a:buNone/>
            </a:pPr>
            <a:r>
              <a:rPr lang="en-US" sz="2600">
                <a:latin typeface="Times New Roman"/>
                <a:ea typeface="Times New Roman"/>
                <a:cs typeface="Times New Roman"/>
                <a:sym typeface="Times New Roman"/>
              </a:rPr>
              <a:t>4. Piezoelectric type, depends on the piezoelectric properties of specific kinds of dielectric materials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2" name="Shape 482"/>
        <p:cNvGrpSpPr/>
        <p:nvPr/>
      </p:nvGrpSpPr>
      <p:grpSpPr>
        <a:xfrm>
          <a:off x="0" y="0"/>
          <a:ext cx="0" cy="0"/>
          <a:chOff x="0" y="0"/>
          <a:chExt cx="0" cy="0"/>
        </a:xfrm>
      </p:grpSpPr>
      <p:sp>
        <p:nvSpPr>
          <p:cNvPr id="483" name="Google Shape;483;p52"/>
          <p:cNvSpPr/>
          <p:nvPr/>
        </p:nvSpPr>
        <p:spPr>
          <a:xfrm>
            <a:off x="638175" y="0"/>
            <a:ext cx="3248046" cy="3400434"/>
          </a:xfrm>
          <a:prstGeom prst="flowChartDocumen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4" name="Google Shape;484;p52"/>
          <p:cNvSpPr txBox="1"/>
          <p:nvPr>
            <p:ph type="title"/>
          </p:nvPr>
        </p:nvSpPr>
        <p:spPr>
          <a:xfrm>
            <a:off x="838200" y="171162"/>
            <a:ext cx="2840100" cy="2371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200"/>
              <a:buFont typeface="Calibri"/>
              <a:buNone/>
            </a:pPr>
            <a:r>
              <a:rPr lang="en-US" sz="3200">
                <a:solidFill>
                  <a:srgbClr val="FFFFFF"/>
                </a:solidFill>
                <a:latin typeface="Calibri"/>
                <a:ea typeface="Calibri"/>
                <a:cs typeface="Calibri"/>
                <a:sym typeface="Calibri"/>
              </a:rPr>
              <a:t>Capacitive Sensor-types</a:t>
            </a:r>
            <a:endParaRPr/>
          </a:p>
        </p:txBody>
      </p:sp>
      <p:pic>
        <p:nvPicPr>
          <p:cNvPr descr="Diagram, engineering drawing&#10;&#10;Description automatically generated" id="485" name="Google Shape;485;p52"/>
          <p:cNvPicPr preferRelativeResize="0"/>
          <p:nvPr>
            <p:ph idx="1" type="body"/>
          </p:nvPr>
        </p:nvPicPr>
        <p:blipFill rotWithShape="1">
          <a:blip r:embed="rId3">
            <a:alphaModFix/>
          </a:blip>
          <a:srcRect b="0" l="0" r="0" t="0"/>
          <a:stretch/>
        </p:blipFill>
        <p:spPr>
          <a:xfrm>
            <a:off x="3678383" y="449943"/>
            <a:ext cx="7877100" cy="6009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Capacitive Sensor</a:t>
            </a:r>
            <a:endParaRPr/>
          </a:p>
        </p:txBody>
      </p:sp>
      <p:sp>
        <p:nvSpPr>
          <p:cNvPr id="491" name="Google Shape;491;p5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A variation in parallel type design is the cylindrical design.</a:t>
            </a:r>
            <a:endParaRPr/>
          </a:p>
          <a:p>
            <a:pPr indent="-228600" lvl="0" marL="228600" rtl="0" algn="just">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 Besides, the parallel plate capacitive sensor is often used in a differential form with three plates as shown in a Figure</a:t>
            </a:r>
            <a:endParaRPr/>
          </a:p>
          <a:p>
            <a:pPr indent="-228600" lvl="0" marL="228600" rtl="0" algn="just">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For a parallel plate capacitor with dielectric constant or permittivity</a:t>
            </a:r>
            <a:r>
              <a:rPr lang="en-US" sz="4000">
                <a:latin typeface="Times New Roman"/>
                <a:ea typeface="Times New Roman"/>
                <a:cs typeface="Times New Roman"/>
                <a:sym typeface="Times New Roman"/>
              </a:rPr>
              <a:t> ᵋ </a:t>
            </a:r>
            <a:r>
              <a:rPr lang="en-US" sz="2800">
                <a:latin typeface="Times New Roman"/>
                <a:ea typeface="Times New Roman"/>
                <a:cs typeface="Times New Roman"/>
                <a:sym typeface="Times New Roman"/>
              </a:rPr>
              <a:t>, which is the product of its relative permittivity and the permittivity of the free space (vacuum, often taken as air) of value  8.85 x 10</a:t>
            </a:r>
            <a:r>
              <a:rPr baseline="30000" lang="en-US" sz="2800">
                <a:latin typeface="Times New Roman"/>
                <a:ea typeface="Times New Roman"/>
                <a:cs typeface="Times New Roman"/>
                <a:sym typeface="Times New Roman"/>
              </a:rPr>
              <a:t>-12</a:t>
            </a:r>
            <a:r>
              <a:rPr lang="en-US" sz="2800">
                <a:latin typeface="Times New Roman"/>
                <a:ea typeface="Times New Roman"/>
                <a:cs typeface="Times New Roman"/>
                <a:sym typeface="Times New Roman"/>
              </a:rPr>
              <a:t> F/m and plate area a, each separated by a distance x from the other, the capacitance is</a:t>
            </a:r>
            <a:endParaRPr/>
          </a:p>
          <a:p>
            <a:pPr indent="0" lvl="0" marL="0" rtl="0" algn="just">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Cp= </a:t>
            </a:r>
            <a:r>
              <a:rPr lang="en-US" sz="3600">
                <a:latin typeface="Times New Roman"/>
                <a:ea typeface="Times New Roman"/>
                <a:cs typeface="Times New Roman"/>
                <a:sym typeface="Times New Roman"/>
              </a:rPr>
              <a:t>ᵋᵅ</a:t>
            </a:r>
            <a:r>
              <a:rPr lang="en-US">
                <a:latin typeface="Times New Roman"/>
                <a:ea typeface="Times New Roman"/>
                <a:cs typeface="Times New Roman"/>
                <a:sym typeface="Times New Roman"/>
              </a:rPr>
              <a:t>/x</a:t>
            </a:r>
            <a:endParaRPr sz="2800">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4"/>
          <p:cNvSpPr txBox="1"/>
          <p:nvPr>
            <p:ph type="title"/>
          </p:nvPr>
        </p:nvSpPr>
        <p:spPr>
          <a:xfrm>
            <a:off x="838200" y="365125"/>
            <a:ext cx="10515600" cy="1870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Capacitive Sensor</a:t>
            </a:r>
            <a:br>
              <a:rPr lang="en-US">
                <a:latin typeface="Algerian"/>
                <a:ea typeface="Algerian"/>
                <a:cs typeface="Algerian"/>
                <a:sym typeface="Algerian"/>
              </a:rPr>
            </a:br>
            <a:r>
              <a:rPr lang="en-US" sz="3200">
                <a:latin typeface="Algerian"/>
                <a:ea typeface="Algerian"/>
                <a:cs typeface="Algerian"/>
                <a:sym typeface="Algerian"/>
              </a:rPr>
              <a:t>a. Parallel plate capacitive sensor-3 plates,</a:t>
            </a:r>
            <a:br>
              <a:rPr lang="en-US" sz="3200">
                <a:latin typeface="Algerian"/>
                <a:ea typeface="Algerian"/>
                <a:cs typeface="Algerian"/>
                <a:sym typeface="Algerian"/>
              </a:rPr>
            </a:br>
            <a:r>
              <a:rPr lang="en-US" sz="3200">
                <a:latin typeface="Algerian"/>
                <a:ea typeface="Algerian"/>
                <a:cs typeface="Algerian"/>
                <a:sym typeface="Algerian"/>
              </a:rPr>
              <a:t>b. cylindrical type</a:t>
            </a:r>
            <a:endParaRPr>
              <a:latin typeface="Algerian"/>
              <a:ea typeface="Algerian"/>
              <a:cs typeface="Algerian"/>
              <a:sym typeface="Algerian"/>
            </a:endParaRPr>
          </a:p>
        </p:txBody>
      </p:sp>
      <p:pic>
        <p:nvPicPr>
          <p:cNvPr descr="A picture containing text, clock, gauge&#10;&#10;Description automatically generated" id="497" name="Google Shape;497;p54"/>
          <p:cNvPicPr preferRelativeResize="0"/>
          <p:nvPr>
            <p:ph idx="1" type="body"/>
          </p:nvPr>
        </p:nvPicPr>
        <p:blipFill rotWithShape="1">
          <a:blip r:embed="rId3">
            <a:alphaModFix/>
          </a:blip>
          <a:srcRect b="0" l="0" r="0" t="0"/>
          <a:stretch/>
        </p:blipFill>
        <p:spPr>
          <a:xfrm>
            <a:off x="1778000" y="2409372"/>
            <a:ext cx="8636100" cy="47337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5"/>
          <p:cNvSpPr txBox="1"/>
          <p:nvPr>
            <p:ph type="title"/>
          </p:nvPr>
        </p:nvSpPr>
        <p:spPr>
          <a:xfrm>
            <a:off x="838200" y="365125"/>
            <a:ext cx="10515600" cy="10719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lgerian"/>
              <a:buNone/>
            </a:pPr>
            <a:r>
              <a:rPr lang="en-US">
                <a:latin typeface="Algerian"/>
                <a:ea typeface="Algerian"/>
                <a:cs typeface="Algerian"/>
                <a:sym typeface="Algerian"/>
              </a:rPr>
              <a:t>Capacitive Sensor</a:t>
            </a:r>
            <a:br>
              <a:rPr lang="en-US">
                <a:latin typeface="Algerian"/>
                <a:ea typeface="Algerian"/>
                <a:cs typeface="Algerian"/>
                <a:sym typeface="Algerian"/>
              </a:rPr>
            </a:br>
            <a:endParaRPr>
              <a:latin typeface="Algerian"/>
              <a:ea typeface="Algerian"/>
              <a:cs typeface="Algerian"/>
              <a:sym typeface="Algerian"/>
            </a:endParaRPr>
          </a:p>
        </p:txBody>
      </p:sp>
      <p:pic>
        <p:nvPicPr>
          <p:cNvPr id="503" name="Google Shape;503;p55"/>
          <p:cNvPicPr preferRelativeResize="0"/>
          <p:nvPr>
            <p:ph idx="1" type="body"/>
          </p:nvPr>
        </p:nvPicPr>
        <p:blipFill rotWithShape="1">
          <a:blip r:embed="rId3">
            <a:alphaModFix/>
          </a:blip>
          <a:srcRect b="0" l="0" r="0" t="0"/>
          <a:stretch/>
        </p:blipFill>
        <p:spPr>
          <a:xfrm>
            <a:off x="1103086" y="1436914"/>
            <a:ext cx="10250700" cy="4726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Capacitive Sensor</a:t>
            </a:r>
            <a:endParaRPr/>
          </a:p>
        </p:txBody>
      </p:sp>
      <p:sp>
        <p:nvSpPr>
          <p:cNvPr id="509" name="Google Shape;509;p56"/>
          <p:cNvSpPr txBox="1"/>
          <p:nvPr>
            <p:ph idx="1" type="body"/>
          </p:nvPr>
        </p:nvSpPr>
        <p:spPr>
          <a:xfrm>
            <a:off x="838200" y="1404730"/>
            <a:ext cx="10515600" cy="47721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The capacitance is, in general, associated with a high resistance, called leakage, because the dielectric materials do not have infinite permittivity. </a:t>
            </a:r>
            <a:endParaRPr/>
          </a:p>
          <a:p>
            <a:pPr indent="-228600" lvl="0" marL="228600" rtl="0" algn="just">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 This leakage is represented by a parallel resistance  Rp, particularly at lower frequencies of measurement. </a:t>
            </a:r>
            <a:endParaRPr/>
          </a:p>
          <a:p>
            <a:pPr indent="-228600" lvl="0" marL="228600" rtl="0" algn="just">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This loss consists of dc conductance, dielectric loss of insulators supporting the electrodes, and the actual dielectric loss. </a:t>
            </a:r>
            <a:endParaRPr/>
          </a:p>
          <a:p>
            <a:pPr indent="-228600" lvl="0" marL="228600" rtl="0" algn="just">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With increasing frequency, the load resistances R</a:t>
            </a:r>
            <a:r>
              <a:rPr baseline="-25000" lang="en-US" sz="2800">
                <a:latin typeface="Times New Roman"/>
                <a:ea typeface="Times New Roman"/>
                <a:cs typeface="Times New Roman"/>
                <a:sym typeface="Times New Roman"/>
              </a:rPr>
              <a:t>l </a:t>
            </a:r>
            <a:r>
              <a:rPr lang="en-US" sz="2800">
                <a:latin typeface="Times New Roman"/>
                <a:ea typeface="Times New Roman"/>
                <a:cs typeface="Times New Roman"/>
                <a:sym typeface="Times New Roman"/>
              </a:rPr>
              <a:t>contribute to  loss factors and the complete equivalent circuit is given by the circuit , where the inductance L represents the inductance between the terminals as also the cable inductance whenever such cable is used.</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Capacitive Sensor</a:t>
            </a:r>
            <a:endParaRPr/>
          </a:p>
        </p:txBody>
      </p:sp>
      <p:pic>
        <p:nvPicPr>
          <p:cNvPr id="515" name="Google Shape;515;p57"/>
          <p:cNvPicPr preferRelativeResize="0"/>
          <p:nvPr>
            <p:ph idx="1" type="body"/>
          </p:nvPr>
        </p:nvPicPr>
        <p:blipFill rotWithShape="1">
          <a:blip r:embed="rId3">
            <a:alphaModFix/>
          </a:blip>
          <a:srcRect b="0" l="0" r="0" t="0"/>
          <a:stretch/>
        </p:blipFill>
        <p:spPr>
          <a:xfrm>
            <a:off x="1045029" y="2083934"/>
            <a:ext cx="10020000" cy="3823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Parallel plate Capacitive Sensor</a:t>
            </a:r>
            <a:endParaRPr/>
          </a:p>
        </p:txBody>
      </p:sp>
      <p:sp>
        <p:nvSpPr>
          <p:cNvPr id="521" name="Google Shape;521;p58"/>
          <p:cNvSpPr txBox="1"/>
          <p:nvPr>
            <p:ph idx="1" type="body"/>
          </p:nvPr>
        </p:nvSpPr>
        <p:spPr>
          <a:xfrm>
            <a:off x="838200" y="1404730"/>
            <a:ext cx="10515600" cy="47721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Considering now a general case of a pair of parallel plates with a solid dielectric of a certain thickness x</a:t>
            </a:r>
            <a:r>
              <a:rPr baseline="-25000" lang="en-US" sz="2800">
                <a:latin typeface="Times New Roman"/>
                <a:ea typeface="Times New Roman"/>
                <a:cs typeface="Times New Roman"/>
                <a:sym typeface="Times New Roman"/>
              </a:rPr>
              <a:t>s </a:t>
            </a:r>
            <a:r>
              <a:rPr lang="en-US" sz="2800">
                <a:latin typeface="Times New Roman"/>
                <a:ea typeface="Times New Roman"/>
                <a:cs typeface="Times New Roman"/>
                <a:sym typeface="Times New Roman"/>
              </a:rPr>
              <a:t>and an air gap x</a:t>
            </a:r>
            <a:r>
              <a:rPr baseline="-25000" lang="en-US" sz="2800">
                <a:latin typeface="Times New Roman"/>
                <a:ea typeface="Times New Roman"/>
                <a:cs typeface="Times New Roman"/>
                <a:sym typeface="Times New Roman"/>
              </a:rPr>
              <a:t>a</a:t>
            </a:r>
            <a:r>
              <a:rPr lang="en-US" sz="2800">
                <a:latin typeface="Times New Roman"/>
                <a:ea typeface="Times New Roman"/>
                <a:cs typeface="Times New Roman"/>
                <a:sym typeface="Times New Roman"/>
              </a:rPr>
              <a:t> as shown, the capacitance C is given by </a:t>
            </a:r>
            <a:endParaRPr/>
          </a:p>
          <a:p>
            <a:pPr indent="0" lvl="0" marL="0" rtl="0" algn="l">
              <a:lnSpc>
                <a:spcPct val="90000"/>
              </a:lnSpc>
              <a:spcBef>
                <a:spcPts val="1000"/>
              </a:spcBef>
              <a:spcAft>
                <a:spcPts val="0"/>
              </a:spcAft>
              <a:buClr>
                <a:schemeClr val="dk1"/>
              </a:buClr>
              <a:buSzPts val="2800"/>
              <a:buNone/>
            </a:pPr>
            <a:r>
              <a:t/>
            </a:r>
            <a:endParaRPr sz="2800"/>
          </a:p>
          <a:p>
            <a:pPr indent="-50800" lvl="0" marL="228600" rtl="0" algn="l">
              <a:lnSpc>
                <a:spcPct val="90000"/>
              </a:lnSpc>
              <a:spcBef>
                <a:spcPts val="1000"/>
              </a:spcBef>
              <a:spcAft>
                <a:spcPts val="0"/>
              </a:spcAft>
              <a:buClr>
                <a:schemeClr val="dk1"/>
              </a:buClr>
              <a:buSzPts val="2800"/>
              <a:buNone/>
            </a:pPr>
            <a:r>
              <a:t/>
            </a:r>
            <a:endParaRPr/>
          </a:p>
        </p:txBody>
      </p:sp>
      <p:pic>
        <p:nvPicPr>
          <p:cNvPr id="522" name="Google Shape;522;p58"/>
          <p:cNvPicPr preferRelativeResize="0"/>
          <p:nvPr/>
        </p:nvPicPr>
        <p:blipFill rotWithShape="1">
          <a:blip r:embed="rId3">
            <a:alphaModFix/>
          </a:blip>
          <a:srcRect b="0" l="0" r="0" t="0"/>
          <a:stretch/>
        </p:blipFill>
        <p:spPr>
          <a:xfrm>
            <a:off x="523460" y="2972028"/>
            <a:ext cx="10689771" cy="352084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Parallel plate Capacitive Sensor</a:t>
            </a:r>
            <a:endParaRPr/>
          </a:p>
        </p:txBody>
      </p:sp>
      <p:sp>
        <p:nvSpPr>
          <p:cNvPr id="528" name="Google Shape;528;p59"/>
          <p:cNvSpPr txBox="1"/>
          <p:nvPr>
            <p:ph idx="1" type="body"/>
          </p:nvPr>
        </p:nvSpPr>
        <p:spPr>
          <a:xfrm>
            <a:off x="838200" y="1404730"/>
            <a:ext cx="10515600" cy="47721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It must be stressed here that capacitors have fringing effects which are usually taken care of by providing guard ring which is a ring surrounding a plate of the capacitor, the ring and the  plate both being at the same potential.(refer pdf)</a:t>
            </a:r>
            <a:endParaRPr/>
          </a:p>
          <a:p>
            <a:pPr indent="0" lvl="0" marL="0" rtl="0" algn="l">
              <a:lnSpc>
                <a:spcPct val="90000"/>
              </a:lnSpc>
              <a:spcBef>
                <a:spcPts val="1000"/>
              </a:spcBef>
              <a:spcAft>
                <a:spcPts val="0"/>
              </a:spcAft>
              <a:buClr>
                <a:schemeClr val="dk1"/>
              </a:buClr>
              <a:buSzPts val="2800"/>
              <a:buNone/>
            </a:pPr>
            <a:r>
              <a:t/>
            </a:r>
            <a:endParaRPr sz="2800"/>
          </a:p>
          <a:p>
            <a:pPr indent="-50800" lvl="0" marL="228600" rtl="0" algn="l">
              <a:lnSpc>
                <a:spcPct val="90000"/>
              </a:lnSpc>
              <a:spcBef>
                <a:spcPts val="1000"/>
              </a:spcBef>
              <a:spcAft>
                <a:spcPts val="0"/>
              </a:spcAft>
              <a:buClr>
                <a:schemeClr val="dk1"/>
              </a:buClr>
              <a:buSzPts val="2800"/>
              <a:buNone/>
            </a:pPr>
            <a:r>
              <a:t/>
            </a:r>
            <a:endParaRPr/>
          </a:p>
        </p:txBody>
      </p:sp>
      <p:pic>
        <p:nvPicPr>
          <p:cNvPr id="529" name="Google Shape;529;p59"/>
          <p:cNvPicPr preferRelativeResize="0"/>
          <p:nvPr/>
        </p:nvPicPr>
        <p:blipFill rotWithShape="1">
          <a:blip r:embed="rId3">
            <a:alphaModFix/>
          </a:blip>
          <a:srcRect b="0" l="0" r="0" t="0"/>
          <a:stretch/>
        </p:blipFill>
        <p:spPr>
          <a:xfrm>
            <a:off x="838200" y="3062514"/>
            <a:ext cx="10308770" cy="352084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6"/>
          <p:cNvSpPr txBox="1"/>
          <p:nvPr>
            <p:ph idx="1" type="body"/>
          </p:nvPr>
        </p:nvSpPr>
        <p:spPr>
          <a:xfrm>
            <a:off x="415600" y="456000"/>
            <a:ext cx="11360700" cy="6058800"/>
          </a:xfrm>
          <a:prstGeom prst="rect">
            <a:avLst/>
          </a:prstGeom>
          <a:noFill/>
          <a:ln>
            <a:noFill/>
          </a:ln>
        </p:spPr>
        <p:txBody>
          <a:bodyPr anchorCtr="0" anchor="t" bIns="121900" lIns="121900" spcFirstLastPara="1" rIns="121900" wrap="square" tIns="121900">
            <a:normAutofit/>
          </a:bodyPr>
          <a:lstStyle/>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One form of inductive sensor drives a coil with an oscillator. </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A metallic object approaching the coil will alter the inductance of the coil, producing a change in frequency or a change in the current in the coil. </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These changes can be detecte, amplified, compared to a threshold and use to switch an external circuit. </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The coil may have a ferromagnetic core to make the magnetic field more intense and to increase the sensitivity of the device. </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A coil with no ferromagnetic core ("air core") can also be used, especially if the oscillator coil must cover a large area.</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Another form of inductive sensor uses one coil to produce a changing magnetic field, and a second coil (or other device) to sense the changes in the magnetic field produced by an object, for example, due to eddy currents induced in a metal object</a:t>
            </a:r>
            <a:endParaRPr>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Capacitive Sensor</a:t>
            </a:r>
            <a:endParaRPr/>
          </a:p>
        </p:txBody>
      </p:sp>
      <p:sp>
        <p:nvSpPr>
          <p:cNvPr id="535" name="Google Shape;535;p6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u="sng">
                <a:solidFill>
                  <a:schemeClr val="hlink"/>
                </a:solidFill>
                <a:hlinkClick r:id="rId3"/>
              </a:rPr>
              <a:t>https://www.youtube.com/watch?v=QItuf6lNvmI</a:t>
            </a:r>
            <a:r>
              <a:rPr lang="en-US"/>
              <a:t>  - capacitive sensor</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hlinkClick r:id="rId4"/>
              </a:rPr>
              <a:t>https://www.youtube.com/watch?v=cFvh7qM6LdA</a:t>
            </a:r>
            <a:r>
              <a:rPr lang="en-US"/>
              <a:t>  - how do touch screen works?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1"/>
          <p:cNvSpPr txBox="1"/>
          <p:nvPr>
            <p:ph type="title"/>
          </p:nvPr>
        </p:nvSpPr>
        <p:spPr>
          <a:xfrm>
            <a:off x="838200" y="365126"/>
            <a:ext cx="10515600" cy="835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2400"/>
              <a:buFont typeface="Arial Black"/>
              <a:buNone/>
            </a:pPr>
            <a:r>
              <a:rPr b="1" lang="en-US" sz="2400">
                <a:solidFill>
                  <a:srgbClr val="002060"/>
                </a:solidFill>
                <a:latin typeface="Arial Black"/>
                <a:ea typeface="Arial Black"/>
                <a:cs typeface="Arial Black"/>
                <a:sym typeface="Arial Black"/>
              </a:rPr>
              <a:t>What is Dielectric Capacitive sensor</a:t>
            </a:r>
            <a:endParaRPr/>
          </a:p>
        </p:txBody>
      </p:sp>
      <p:sp>
        <p:nvSpPr>
          <p:cNvPr id="541" name="Google Shape;541;p61"/>
          <p:cNvSpPr txBox="1"/>
          <p:nvPr>
            <p:ph idx="1" type="body"/>
          </p:nvPr>
        </p:nvSpPr>
        <p:spPr>
          <a:xfrm>
            <a:off x="397565" y="1200728"/>
            <a:ext cx="11529300" cy="54651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202124"/>
              </a:buClr>
              <a:buSzPts val="2800"/>
              <a:buChar char="•"/>
            </a:pPr>
            <a:r>
              <a:rPr b="0" i="0" lang="en-US">
                <a:solidFill>
                  <a:srgbClr val="202124"/>
                </a:solidFill>
                <a:latin typeface="Times New Roman"/>
                <a:ea typeface="Times New Roman"/>
                <a:cs typeface="Times New Roman"/>
                <a:sym typeface="Times New Roman"/>
              </a:rPr>
              <a:t>Capacitance sensors (or Dielectric sensors) </a:t>
            </a:r>
            <a:r>
              <a:rPr i="0" lang="en-US">
                <a:solidFill>
                  <a:srgbClr val="FF0000"/>
                </a:solidFill>
                <a:latin typeface="Times New Roman"/>
                <a:ea typeface="Times New Roman"/>
                <a:cs typeface="Times New Roman"/>
                <a:sym typeface="Times New Roman"/>
              </a:rPr>
              <a:t>use capacitance to measure the dielectric permittivity of a surrounding medium</a:t>
            </a:r>
            <a:r>
              <a:rPr b="0" i="0" lang="en-US">
                <a:solidFill>
                  <a:srgbClr val="202124"/>
                </a:solidFill>
                <a:latin typeface="Times New Roman"/>
                <a:ea typeface="Times New Roman"/>
                <a:cs typeface="Times New Roman"/>
                <a:sym typeface="Times New Roman"/>
              </a:rPr>
              <a:t>. </a:t>
            </a:r>
            <a:endParaRPr/>
          </a:p>
          <a:p>
            <a:pPr indent="0" lvl="0" marL="0" rtl="0" algn="just">
              <a:lnSpc>
                <a:spcPct val="90000"/>
              </a:lnSpc>
              <a:spcBef>
                <a:spcPts val="1000"/>
              </a:spcBef>
              <a:spcAft>
                <a:spcPts val="0"/>
              </a:spcAft>
              <a:buClr>
                <a:schemeClr val="dk1"/>
              </a:buClr>
              <a:buSzPts val="2800"/>
              <a:buNone/>
            </a:pPr>
            <a:r>
              <a:t/>
            </a:r>
            <a:endParaRPr b="0" i="0">
              <a:solidFill>
                <a:srgbClr val="202124"/>
              </a:solidFill>
              <a:latin typeface="Times New Roman"/>
              <a:ea typeface="Times New Roman"/>
              <a:cs typeface="Times New Roman"/>
              <a:sym typeface="Times New Roman"/>
            </a:endParaRPr>
          </a:p>
          <a:p>
            <a:pPr indent="0" lvl="0" marL="0" rtl="0" algn="just">
              <a:lnSpc>
                <a:spcPct val="90000"/>
              </a:lnSpc>
              <a:spcBef>
                <a:spcPts val="1000"/>
              </a:spcBef>
              <a:spcAft>
                <a:spcPts val="0"/>
              </a:spcAft>
              <a:buClr>
                <a:srgbClr val="202124"/>
              </a:buClr>
              <a:buSzPts val="2800"/>
              <a:buNone/>
            </a:pPr>
            <a:r>
              <a:rPr i="1" lang="en-US">
                <a:solidFill>
                  <a:srgbClr val="202124"/>
                </a:solidFill>
                <a:latin typeface="Times New Roman"/>
                <a:ea typeface="Times New Roman"/>
                <a:cs typeface="Times New Roman"/>
                <a:sym typeface="Times New Roman"/>
              </a:rPr>
              <a:t>TO Know Real time application!</a:t>
            </a:r>
            <a:endParaRPr/>
          </a:p>
          <a:p>
            <a:pPr indent="-228600" lvl="0" marL="228600" rtl="0" algn="just">
              <a:lnSpc>
                <a:spcPct val="90000"/>
              </a:lnSpc>
              <a:spcBef>
                <a:spcPts val="1000"/>
              </a:spcBef>
              <a:spcAft>
                <a:spcPts val="0"/>
              </a:spcAft>
              <a:buClr>
                <a:srgbClr val="202122"/>
              </a:buClr>
              <a:buSzPts val="2800"/>
              <a:buChar char="•"/>
            </a:pPr>
            <a:r>
              <a:rPr b="0" i="0" lang="en-US">
                <a:solidFill>
                  <a:srgbClr val="202122"/>
                </a:solidFill>
                <a:latin typeface="Times New Roman"/>
                <a:ea typeface="Times New Roman"/>
                <a:cs typeface="Times New Roman"/>
                <a:sym typeface="Times New Roman"/>
              </a:rPr>
              <a:t>                      One application for such a device is measuring the </a:t>
            </a:r>
            <a:r>
              <a:rPr lang="en-US" u="sng">
                <a:solidFill>
                  <a:schemeClr val="hlink"/>
                </a:solidFill>
                <a:latin typeface="Times New Roman"/>
                <a:ea typeface="Times New Roman"/>
                <a:cs typeface="Times New Roman"/>
                <a:sym typeface="Times New Roman"/>
                <a:hlinkClick r:id="rId3"/>
              </a:rPr>
              <a:t>water</a:t>
            </a:r>
            <a:r>
              <a:rPr lang="en-US">
                <a:solidFill>
                  <a:srgbClr val="202122"/>
                </a:solidFill>
                <a:latin typeface="Times New Roman"/>
                <a:ea typeface="Times New Roman"/>
                <a:cs typeface="Times New Roman"/>
                <a:sym typeface="Times New Roman"/>
              </a:rPr>
              <a:t> content of </a:t>
            </a:r>
            <a:r>
              <a:rPr lang="en-US" u="sng">
                <a:solidFill>
                  <a:schemeClr val="hlink"/>
                </a:solidFill>
                <a:latin typeface="Times New Roman"/>
                <a:ea typeface="Times New Roman"/>
                <a:cs typeface="Times New Roman"/>
                <a:sym typeface="Times New Roman"/>
                <a:hlinkClick r:id="rId4"/>
              </a:rPr>
              <a:t>soil</a:t>
            </a:r>
            <a:r>
              <a:rPr lang="en-US">
                <a:solidFill>
                  <a:srgbClr val="202122"/>
                </a:solidFill>
                <a:latin typeface="Times New Roman"/>
                <a:ea typeface="Times New Roman"/>
                <a:cs typeface="Times New Roman"/>
                <a:sym typeface="Times New Roman"/>
              </a:rPr>
              <a:t>, where the volume of water in the total volume of soil most heavily influences the dielectric permittivity of the soil because the dielectric of water (80) is much greater than the other constituents of the soil (mineral soil: 4, organic matter: 4, air: 1). When the amount of water changes in the soil, a probe will measure a change in capacitance due to the change in dielectric permittivity that can be directly correlated with a change in water content. Capacitance sensors are now widely used in </a:t>
            </a:r>
            <a:r>
              <a:rPr lang="en-US" u="sng">
                <a:solidFill>
                  <a:schemeClr val="hlink"/>
                </a:solidFill>
                <a:latin typeface="Times New Roman"/>
                <a:ea typeface="Times New Roman"/>
                <a:cs typeface="Times New Roman"/>
                <a:sym typeface="Times New Roman"/>
                <a:hlinkClick r:id="rId5"/>
              </a:rPr>
              <a:t>irrigation scheduling</a:t>
            </a:r>
            <a:r>
              <a:rPr lang="en-US">
                <a:solidFill>
                  <a:srgbClr val="FF0000"/>
                </a:solidFill>
                <a:latin typeface="Times New Roman"/>
                <a:ea typeface="Times New Roman"/>
                <a:cs typeface="Times New Roman"/>
                <a:sym typeface="Times New Roman"/>
              </a:rPr>
              <a:t> in agriculture </a:t>
            </a:r>
            <a:r>
              <a:rPr lang="en-US">
                <a:solidFill>
                  <a:srgbClr val="202122"/>
                </a:solidFill>
                <a:latin typeface="Times New Roman"/>
                <a:ea typeface="Times New Roman"/>
                <a:cs typeface="Times New Roman"/>
                <a:sym typeface="Times New Roman"/>
              </a:rPr>
              <a:t>around the world</a:t>
            </a:r>
            <a:endParaRPr>
              <a:solidFill>
                <a:srgbClr val="202122"/>
              </a:solidFill>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3"/>
          <p:cNvSpPr txBox="1"/>
          <p:nvPr>
            <p:ph type="title"/>
          </p:nvPr>
        </p:nvSpPr>
        <p:spPr>
          <a:xfrm>
            <a:off x="838200" y="365125"/>
            <a:ext cx="10515600" cy="707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2400"/>
              <a:buFont typeface="Arial Black"/>
              <a:buNone/>
            </a:pPr>
            <a:r>
              <a:rPr b="1" lang="en-US" sz="2400">
                <a:solidFill>
                  <a:srgbClr val="002060"/>
                </a:solidFill>
                <a:latin typeface="Arial Black"/>
                <a:ea typeface="Arial Black"/>
                <a:cs typeface="Arial Black"/>
                <a:sym typeface="Arial Black"/>
              </a:rPr>
              <a:t>Cont…</a:t>
            </a:r>
            <a:endParaRPr/>
          </a:p>
        </p:txBody>
      </p:sp>
      <p:sp>
        <p:nvSpPr>
          <p:cNvPr id="547" name="Google Shape;547;p63"/>
          <p:cNvSpPr txBox="1"/>
          <p:nvPr>
            <p:ph idx="1" type="body"/>
          </p:nvPr>
        </p:nvSpPr>
        <p:spPr>
          <a:xfrm>
            <a:off x="838200" y="1248508"/>
            <a:ext cx="10515600" cy="49284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 normalized change in Capacitance </a:t>
            </a:r>
            <a:endParaRPr/>
          </a:p>
          <a:p>
            <a:pPr indent="0" lvl="0" marL="0" rtl="0" algn="l">
              <a:lnSpc>
                <a:spcPct val="90000"/>
              </a:lnSpc>
              <a:spcBef>
                <a:spcPts val="1000"/>
              </a:spcBef>
              <a:spcAft>
                <a:spcPts val="0"/>
              </a:spcAft>
              <a:buClr>
                <a:schemeClr val="dk1"/>
              </a:buClr>
              <a:buSzPts val="2800"/>
              <a:buNone/>
            </a:pPr>
            <a:r>
              <a:t/>
            </a:r>
            <a:endParaRPr/>
          </a:p>
        </p:txBody>
      </p:sp>
      <p:pic>
        <p:nvPicPr>
          <p:cNvPr id="548" name="Google Shape;548;p63"/>
          <p:cNvPicPr preferRelativeResize="0"/>
          <p:nvPr/>
        </p:nvPicPr>
        <p:blipFill rotWithShape="1">
          <a:blip r:embed="rId3">
            <a:alphaModFix/>
          </a:blip>
          <a:srcRect b="0" l="0" r="0" t="0"/>
          <a:stretch/>
        </p:blipFill>
        <p:spPr>
          <a:xfrm>
            <a:off x="995725" y="1710804"/>
            <a:ext cx="8082014" cy="1350448"/>
          </a:xfrm>
          <a:prstGeom prst="rect">
            <a:avLst/>
          </a:prstGeom>
          <a:noFill/>
          <a:ln>
            <a:noFill/>
          </a:ln>
        </p:spPr>
      </p:pic>
      <p:pic>
        <p:nvPicPr>
          <p:cNvPr id="549" name="Google Shape;549;p63"/>
          <p:cNvPicPr preferRelativeResize="0"/>
          <p:nvPr/>
        </p:nvPicPr>
        <p:blipFill rotWithShape="1">
          <a:blip r:embed="rId4">
            <a:alphaModFix/>
          </a:blip>
          <a:srcRect b="0" l="0" r="0" t="0"/>
          <a:stretch/>
        </p:blipFill>
        <p:spPr>
          <a:xfrm>
            <a:off x="995725" y="3061252"/>
            <a:ext cx="10200550" cy="373703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2"/>
          <p:cNvSpPr txBox="1"/>
          <p:nvPr>
            <p:ph type="title"/>
          </p:nvPr>
        </p:nvSpPr>
        <p:spPr>
          <a:xfrm>
            <a:off x="838200" y="205654"/>
            <a:ext cx="10515600" cy="475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2400"/>
              <a:buFont typeface="Arial Black"/>
              <a:buNone/>
            </a:pPr>
            <a:r>
              <a:rPr b="1" lang="en-US" sz="2400">
                <a:solidFill>
                  <a:srgbClr val="002060"/>
                </a:solidFill>
                <a:latin typeface="Arial Black"/>
                <a:ea typeface="Arial Black"/>
                <a:cs typeface="Arial Black"/>
                <a:sym typeface="Arial Black"/>
              </a:rPr>
              <a:t>	Variable thickness dielectric capacitive sensor</a:t>
            </a:r>
            <a:endParaRPr b="1" sz="2400">
              <a:solidFill>
                <a:srgbClr val="002060"/>
              </a:solidFill>
              <a:latin typeface="Arial Black"/>
              <a:ea typeface="Arial Black"/>
              <a:cs typeface="Arial Black"/>
              <a:sym typeface="Arial Black"/>
            </a:endParaRPr>
          </a:p>
        </p:txBody>
      </p:sp>
      <p:sp>
        <p:nvSpPr>
          <p:cNvPr id="555" name="Google Shape;555;p62"/>
          <p:cNvSpPr txBox="1"/>
          <p:nvPr>
            <p:ph idx="1" type="body"/>
          </p:nvPr>
        </p:nvSpPr>
        <p:spPr>
          <a:xfrm>
            <a:off x="838200" y="1080656"/>
            <a:ext cx="10515600" cy="50964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02124"/>
              </a:buClr>
              <a:buSzPts val="2400"/>
              <a:buChar char="•"/>
            </a:pPr>
            <a:r>
              <a:rPr lang="en-US" sz="2400">
                <a:solidFill>
                  <a:srgbClr val="202124"/>
                </a:solidFill>
                <a:latin typeface="Times New Roman"/>
                <a:ea typeface="Times New Roman"/>
                <a:cs typeface="Times New Roman"/>
                <a:sym typeface="Times New Roman"/>
              </a:rPr>
              <a:t>This type of capacitive sensors can be represented as shown below:</a:t>
            </a:r>
            <a:endParaRPr/>
          </a:p>
          <a:p>
            <a:pPr indent="-76200" lvl="0" marL="228600" rtl="0" algn="l">
              <a:lnSpc>
                <a:spcPct val="90000"/>
              </a:lnSpc>
              <a:spcBef>
                <a:spcPts val="1000"/>
              </a:spcBef>
              <a:spcAft>
                <a:spcPts val="0"/>
              </a:spcAft>
              <a:buClr>
                <a:schemeClr val="dk1"/>
              </a:buClr>
              <a:buSzPts val="2400"/>
              <a:buNone/>
            </a:pPr>
            <a:r>
              <a:t/>
            </a:r>
            <a:endParaRPr sz="2400">
              <a:solidFill>
                <a:srgbClr val="202124"/>
              </a:solidFill>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solidFill>
                <a:srgbClr val="202124"/>
              </a:solidFill>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solidFill>
                <a:srgbClr val="202124"/>
              </a:solidFill>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solidFill>
                <a:srgbClr val="202124"/>
              </a:solidFill>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solidFill>
                <a:srgbClr val="202124"/>
              </a:solidFill>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solidFill>
                <a:srgbClr val="202124"/>
              </a:solidFill>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solidFill>
                <a:srgbClr val="202124"/>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202124"/>
              </a:buClr>
              <a:buSzPts val="2400"/>
              <a:buNone/>
            </a:pPr>
            <a:r>
              <a:rPr lang="en-US" sz="2400">
                <a:solidFill>
                  <a:srgbClr val="202124"/>
                </a:solidFill>
                <a:latin typeface="Times New Roman"/>
                <a:ea typeface="Times New Roman"/>
                <a:cs typeface="Times New Roman"/>
                <a:sym typeface="Times New Roman"/>
              </a:rPr>
              <a:t>           is plate effective area</a:t>
            </a:r>
            <a:endParaRPr/>
          </a:p>
          <a:p>
            <a:pPr indent="0" lvl="0" marL="0" rtl="0" algn="l">
              <a:lnSpc>
                <a:spcPct val="90000"/>
              </a:lnSpc>
              <a:spcBef>
                <a:spcPts val="1000"/>
              </a:spcBef>
              <a:spcAft>
                <a:spcPts val="0"/>
              </a:spcAft>
              <a:buClr>
                <a:srgbClr val="202124"/>
              </a:buClr>
              <a:buSzPts val="2400"/>
              <a:buNone/>
            </a:pPr>
            <a:r>
              <a:rPr lang="en-US" sz="2400">
                <a:solidFill>
                  <a:srgbClr val="202124"/>
                </a:solidFill>
                <a:latin typeface="Times New Roman"/>
                <a:ea typeface="Times New Roman"/>
                <a:cs typeface="Times New Roman"/>
                <a:sym typeface="Times New Roman"/>
              </a:rPr>
              <a:t>      </a:t>
            </a:r>
            <a:r>
              <a:rPr b="1" lang="en-US" sz="2400">
                <a:solidFill>
                  <a:srgbClr val="202124"/>
                </a:solidFill>
                <a:latin typeface="Times New Roman"/>
                <a:ea typeface="Times New Roman"/>
                <a:cs typeface="Times New Roman"/>
                <a:sym typeface="Times New Roman"/>
              </a:rPr>
              <a:t>C</a:t>
            </a:r>
            <a:r>
              <a:rPr lang="en-US" sz="2400">
                <a:solidFill>
                  <a:srgbClr val="202124"/>
                </a:solidFill>
                <a:latin typeface="Times New Roman"/>
                <a:ea typeface="Times New Roman"/>
                <a:cs typeface="Times New Roman"/>
                <a:sym typeface="Times New Roman"/>
              </a:rPr>
              <a:t> is Capacitance</a:t>
            </a:r>
            <a:endParaRPr/>
          </a:p>
          <a:p>
            <a:pPr indent="0" lvl="0" marL="0" rtl="0" algn="l">
              <a:lnSpc>
                <a:spcPct val="90000"/>
              </a:lnSpc>
              <a:spcBef>
                <a:spcPts val="1000"/>
              </a:spcBef>
              <a:spcAft>
                <a:spcPts val="0"/>
              </a:spcAft>
              <a:buClr>
                <a:srgbClr val="202124"/>
              </a:buClr>
              <a:buSzPts val="2400"/>
              <a:buNone/>
            </a:pPr>
            <a:r>
              <a:rPr lang="en-US" sz="2400">
                <a:solidFill>
                  <a:srgbClr val="202124"/>
                </a:solidFill>
                <a:latin typeface="Times New Roman"/>
                <a:ea typeface="Times New Roman"/>
                <a:cs typeface="Times New Roman"/>
                <a:sym typeface="Times New Roman"/>
              </a:rPr>
              <a:t>           is Permittivity of dielectric material</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556" name="Google Shape;556;p62"/>
          <p:cNvPicPr preferRelativeResize="0"/>
          <p:nvPr/>
        </p:nvPicPr>
        <p:blipFill rotWithShape="1">
          <a:blip r:embed="rId3">
            <a:alphaModFix/>
          </a:blip>
          <a:srcRect b="0" l="0" r="0" t="0"/>
          <a:stretch/>
        </p:blipFill>
        <p:spPr>
          <a:xfrm>
            <a:off x="2095500" y="1521587"/>
            <a:ext cx="8001000" cy="3162300"/>
          </a:xfrm>
          <a:prstGeom prst="rect">
            <a:avLst/>
          </a:prstGeom>
          <a:noFill/>
          <a:ln>
            <a:noFill/>
          </a:ln>
        </p:spPr>
      </p:pic>
      <p:pic>
        <p:nvPicPr>
          <p:cNvPr id="557" name="Google Shape;557;p62"/>
          <p:cNvPicPr preferRelativeResize="0"/>
          <p:nvPr/>
        </p:nvPicPr>
        <p:blipFill rotWithShape="1">
          <a:blip r:embed="rId4">
            <a:alphaModFix/>
          </a:blip>
          <a:srcRect b="0" l="0" r="0" t="0"/>
          <a:stretch/>
        </p:blipFill>
        <p:spPr>
          <a:xfrm>
            <a:off x="6614012" y="4720005"/>
            <a:ext cx="2916849" cy="1293933"/>
          </a:xfrm>
          <a:prstGeom prst="rect">
            <a:avLst/>
          </a:prstGeom>
          <a:noFill/>
          <a:ln>
            <a:noFill/>
          </a:ln>
        </p:spPr>
      </p:pic>
      <p:grpSp>
        <p:nvGrpSpPr>
          <p:cNvPr id="558" name="Google Shape;558;p62"/>
          <p:cNvGrpSpPr/>
          <p:nvPr/>
        </p:nvGrpSpPr>
        <p:grpSpPr>
          <a:xfrm>
            <a:off x="1162966" y="4532673"/>
            <a:ext cx="607769" cy="1497633"/>
            <a:chOff x="1162966" y="4532673"/>
            <a:chExt cx="607769" cy="1497633"/>
          </a:xfrm>
        </p:grpSpPr>
        <p:pic>
          <p:nvPicPr>
            <p:cNvPr id="559" name="Google Shape;559;p62"/>
            <p:cNvPicPr preferRelativeResize="0"/>
            <p:nvPr/>
          </p:nvPicPr>
          <p:blipFill rotWithShape="1">
            <a:blip r:embed="rId5">
              <a:alphaModFix/>
            </a:blip>
            <a:srcRect b="0" l="0" r="0" t="0"/>
            <a:stretch/>
          </p:blipFill>
          <p:spPr>
            <a:xfrm>
              <a:off x="1162966" y="4532673"/>
              <a:ext cx="607769" cy="739893"/>
            </a:xfrm>
            <a:prstGeom prst="rect">
              <a:avLst/>
            </a:prstGeom>
            <a:noFill/>
            <a:ln>
              <a:noFill/>
            </a:ln>
          </p:spPr>
        </p:pic>
        <p:pic>
          <p:nvPicPr>
            <p:cNvPr id="560" name="Google Shape;560;p62"/>
            <p:cNvPicPr preferRelativeResize="0"/>
            <p:nvPr/>
          </p:nvPicPr>
          <p:blipFill rotWithShape="1">
            <a:blip r:embed="rId6">
              <a:alphaModFix/>
            </a:blip>
            <a:srcRect b="0" l="0" r="0" t="0"/>
            <a:stretch/>
          </p:blipFill>
          <p:spPr>
            <a:xfrm>
              <a:off x="1285047" y="5524381"/>
              <a:ext cx="485688" cy="505925"/>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2400"/>
              <a:buFont typeface="Arial Black"/>
              <a:buNone/>
            </a:pPr>
            <a:r>
              <a:rPr b="1" lang="en-US" sz="2400">
                <a:solidFill>
                  <a:srgbClr val="002060"/>
                </a:solidFill>
                <a:latin typeface="Arial Black"/>
                <a:ea typeface="Arial Black"/>
                <a:cs typeface="Arial Black"/>
                <a:sym typeface="Arial Black"/>
              </a:rPr>
              <a:t>Cont…</a:t>
            </a:r>
            <a:endParaRPr/>
          </a:p>
        </p:txBody>
      </p:sp>
      <p:pic>
        <p:nvPicPr>
          <p:cNvPr id="566" name="Google Shape;566;p64"/>
          <p:cNvPicPr preferRelativeResize="0"/>
          <p:nvPr>
            <p:ph idx="1" type="body"/>
          </p:nvPr>
        </p:nvPicPr>
        <p:blipFill rotWithShape="1">
          <a:blip r:embed="rId3">
            <a:alphaModFix/>
          </a:blip>
          <a:srcRect b="0" l="0" r="0" t="0"/>
          <a:stretch/>
        </p:blipFill>
        <p:spPr>
          <a:xfrm>
            <a:off x="932873" y="1422400"/>
            <a:ext cx="8901600" cy="47937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5"/>
          <p:cNvSpPr txBox="1"/>
          <p:nvPr>
            <p:ph type="title"/>
          </p:nvPr>
        </p:nvSpPr>
        <p:spPr>
          <a:xfrm>
            <a:off x="838200" y="365126"/>
            <a:ext cx="10515600" cy="521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2400"/>
              <a:buFont typeface="Arial Black"/>
              <a:buNone/>
            </a:pPr>
            <a:r>
              <a:rPr b="1" lang="en-US" sz="2400">
                <a:solidFill>
                  <a:srgbClr val="002060"/>
                </a:solidFill>
                <a:latin typeface="Arial Black"/>
                <a:ea typeface="Arial Black"/>
                <a:cs typeface="Arial Black"/>
                <a:sym typeface="Arial Black"/>
              </a:rPr>
              <a:t>Electrostatic transducer</a:t>
            </a:r>
            <a:endParaRPr/>
          </a:p>
        </p:txBody>
      </p:sp>
      <p:sp>
        <p:nvSpPr>
          <p:cNvPr id="572" name="Google Shape;572;p65"/>
          <p:cNvSpPr txBox="1"/>
          <p:nvPr>
            <p:ph idx="1" type="body"/>
          </p:nvPr>
        </p:nvSpPr>
        <p:spPr>
          <a:xfrm>
            <a:off x="942108" y="1108364"/>
            <a:ext cx="10411800" cy="50685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202124"/>
              </a:buClr>
              <a:buSzPts val="2400"/>
              <a:buChar char="•"/>
            </a:pPr>
            <a:r>
              <a:rPr lang="en-US" sz="2400">
                <a:solidFill>
                  <a:srgbClr val="202124"/>
                </a:solidFill>
                <a:latin typeface="Times New Roman"/>
                <a:ea typeface="Times New Roman"/>
                <a:cs typeface="Times New Roman"/>
                <a:sym typeface="Times New Roman"/>
              </a:rPr>
              <a:t>A transducer consisting of a </a:t>
            </a:r>
            <a:r>
              <a:rPr lang="en-US" sz="2400">
                <a:solidFill>
                  <a:srgbClr val="FF0000"/>
                </a:solidFill>
                <a:latin typeface="Times New Roman"/>
                <a:ea typeface="Times New Roman"/>
                <a:cs typeface="Times New Roman"/>
                <a:sym typeface="Times New Roman"/>
              </a:rPr>
              <a:t>fixed electrode and a movable electrode</a:t>
            </a:r>
            <a:r>
              <a:rPr lang="en-US" sz="2400">
                <a:solidFill>
                  <a:srgbClr val="202124"/>
                </a:solidFill>
                <a:latin typeface="Times New Roman"/>
                <a:ea typeface="Times New Roman"/>
                <a:cs typeface="Times New Roman"/>
                <a:sym typeface="Times New Roman"/>
              </a:rPr>
              <a:t>, charged electrostatically in opposite polarity; motion of the movable electrode changes the capacitance between the electrodes and thereby makes the applied voltage change in proportion to the amplitude of the electrode's motion.</a:t>
            </a:r>
            <a:endParaRPr/>
          </a:p>
          <a:p>
            <a:pPr indent="-76200" lvl="0" marL="228600" rtl="0" algn="just">
              <a:lnSpc>
                <a:spcPct val="90000"/>
              </a:lnSpc>
              <a:spcBef>
                <a:spcPts val="1000"/>
              </a:spcBef>
              <a:spcAft>
                <a:spcPts val="0"/>
              </a:spcAft>
              <a:buClr>
                <a:schemeClr val="dk1"/>
              </a:buClr>
              <a:buSzPts val="2400"/>
              <a:buNone/>
            </a:pPr>
            <a:r>
              <a:t/>
            </a:r>
            <a:endParaRPr sz="2400">
              <a:solidFill>
                <a:srgbClr val="202124"/>
              </a:solidFill>
              <a:latin typeface="Times New Roman"/>
              <a:ea typeface="Times New Roman"/>
              <a:cs typeface="Times New Roman"/>
              <a:sym typeface="Times New Roman"/>
            </a:endParaRPr>
          </a:p>
          <a:p>
            <a:pPr indent="-76200" lvl="0" marL="228600" rtl="0" algn="just">
              <a:lnSpc>
                <a:spcPct val="90000"/>
              </a:lnSpc>
              <a:spcBef>
                <a:spcPts val="1000"/>
              </a:spcBef>
              <a:spcAft>
                <a:spcPts val="0"/>
              </a:spcAft>
              <a:buClr>
                <a:schemeClr val="dk1"/>
              </a:buClr>
              <a:buSzPts val="2400"/>
              <a:buNone/>
            </a:pPr>
            <a:r>
              <a:t/>
            </a:r>
            <a:endParaRPr sz="2400">
              <a:solidFill>
                <a:srgbClr val="202124"/>
              </a:solidFill>
              <a:latin typeface="Times New Roman"/>
              <a:ea typeface="Times New Roman"/>
              <a:cs typeface="Times New Roman"/>
              <a:sym typeface="Times New Roman"/>
            </a:endParaRPr>
          </a:p>
          <a:p>
            <a:pPr indent="-76200" lvl="0" marL="228600" rtl="0" algn="just">
              <a:lnSpc>
                <a:spcPct val="90000"/>
              </a:lnSpc>
              <a:spcBef>
                <a:spcPts val="1000"/>
              </a:spcBef>
              <a:spcAft>
                <a:spcPts val="0"/>
              </a:spcAft>
              <a:buClr>
                <a:schemeClr val="dk1"/>
              </a:buClr>
              <a:buSzPts val="2400"/>
              <a:buNone/>
            </a:pPr>
            <a:r>
              <a:t/>
            </a:r>
            <a:endParaRPr sz="2400">
              <a:solidFill>
                <a:srgbClr val="202124"/>
              </a:solidFill>
              <a:latin typeface="Times New Roman"/>
              <a:ea typeface="Times New Roman"/>
              <a:cs typeface="Times New Roman"/>
              <a:sym typeface="Times New Roman"/>
            </a:endParaRPr>
          </a:p>
        </p:txBody>
      </p:sp>
      <p:pic>
        <p:nvPicPr>
          <p:cNvPr id="573" name="Google Shape;573;p65"/>
          <p:cNvPicPr preferRelativeResize="0"/>
          <p:nvPr/>
        </p:nvPicPr>
        <p:blipFill rotWithShape="1">
          <a:blip r:embed="rId3">
            <a:alphaModFix/>
          </a:blip>
          <a:srcRect b="0" l="0" r="0" t="0"/>
          <a:stretch/>
        </p:blipFill>
        <p:spPr>
          <a:xfrm>
            <a:off x="3248891" y="2785918"/>
            <a:ext cx="6430818" cy="386426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6"/>
          <p:cNvSpPr txBox="1"/>
          <p:nvPr>
            <p:ph type="title"/>
          </p:nvPr>
        </p:nvSpPr>
        <p:spPr>
          <a:xfrm>
            <a:off x="838200" y="365126"/>
            <a:ext cx="10515600" cy="521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2400"/>
              <a:buFont typeface="Arial Black"/>
              <a:buNone/>
            </a:pPr>
            <a:r>
              <a:rPr b="1" lang="en-US" sz="2400">
                <a:solidFill>
                  <a:srgbClr val="002060"/>
                </a:solidFill>
                <a:latin typeface="Arial Black"/>
                <a:ea typeface="Arial Black"/>
                <a:cs typeface="Arial Black"/>
                <a:sym typeface="Arial Black"/>
              </a:rPr>
              <a:t>Electrostatic transducer</a:t>
            </a:r>
            <a:endParaRPr/>
          </a:p>
        </p:txBody>
      </p:sp>
      <p:sp>
        <p:nvSpPr>
          <p:cNvPr id="579" name="Google Shape;579;p66"/>
          <p:cNvSpPr txBox="1"/>
          <p:nvPr>
            <p:ph idx="1" type="body"/>
          </p:nvPr>
        </p:nvSpPr>
        <p:spPr>
          <a:xfrm>
            <a:off x="942108" y="1108364"/>
            <a:ext cx="10411800" cy="50685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202124"/>
              </a:buClr>
              <a:buSzPts val="2400"/>
              <a:buChar char="•"/>
            </a:pPr>
            <a:r>
              <a:rPr lang="en-US" sz="2400" u="sng">
                <a:solidFill>
                  <a:schemeClr val="hlink"/>
                </a:solidFill>
                <a:latin typeface="Times New Roman"/>
                <a:ea typeface="Times New Roman"/>
                <a:cs typeface="Times New Roman"/>
                <a:sym typeface="Times New Roman"/>
                <a:hlinkClick r:id="rId3"/>
              </a:rPr>
              <a:t>https://www.youtube.com/watch?v=KGhFYSk4zJI</a:t>
            </a:r>
            <a:r>
              <a:rPr lang="en-US" sz="2400">
                <a:solidFill>
                  <a:srgbClr val="202124"/>
                </a:solidFill>
                <a:latin typeface="Times New Roman"/>
                <a:ea typeface="Times New Roman"/>
                <a:cs typeface="Times New Roman"/>
                <a:sym typeface="Times New Roman"/>
              </a:rPr>
              <a:t>  -</a:t>
            </a:r>
            <a:endParaRPr/>
          </a:p>
          <a:p>
            <a:pPr indent="-76200" lvl="0" marL="228600" rtl="0" algn="just">
              <a:lnSpc>
                <a:spcPct val="90000"/>
              </a:lnSpc>
              <a:spcBef>
                <a:spcPts val="1000"/>
              </a:spcBef>
              <a:spcAft>
                <a:spcPts val="0"/>
              </a:spcAft>
              <a:buClr>
                <a:schemeClr val="dk1"/>
              </a:buClr>
              <a:buSzPts val="2400"/>
              <a:buNone/>
            </a:pPr>
            <a:r>
              <a:t/>
            </a:r>
            <a:endParaRPr sz="2400">
              <a:solidFill>
                <a:srgbClr val="202124"/>
              </a:solidFill>
              <a:latin typeface="Times New Roman"/>
              <a:ea typeface="Times New Roman"/>
              <a:cs typeface="Times New Roman"/>
              <a:sym typeface="Times New Roman"/>
            </a:endParaRPr>
          </a:p>
          <a:p>
            <a:pPr indent="-76200" lvl="0" marL="228600" rtl="0" algn="just">
              <a:lnSpc>
                <a:spcPct val="90000"/>
              </a:lnSpc>
              <a:spcBef>
                <a:spcPts val="1000"/>
              </a:spcBef>
              <a:spcAft>
                <a:spcPts val="0"/>
              </a:spcAft>
              <a:buClr>
                <a:schemeClr val="dk1"/>
              </a:buClr>
              <a:buSzPts val="2400"/>
              <a:buNone/>
            </a:pPr>
            <a:r>
              <a:t/>
            </a:r>
            <a:endParaRPr sz="2400">
              <a:solidFill>
                <a:srgbClr val="202124"/>
              </a:solidFill>
              <a:latin typeface="Times New Roman"/>
              <a:ea typeface="Times New Roman"/>
              <a:cs typeface="Times New Roman"/>
              <a:sym typeface="Times New Roman"/>
            </a:endParaRPr>
          </a:p>
        </p:txBody>
      </p:sp>
      <p:sp>
        <p:nvSpPr>
          <p:cNvPr id="580" name="Google Shape;580;p66"/>
          <p:cNvSpPr txBox="1"/>
          <p:nvPr/>
        </p:nvSpPr>
        <p:spPr>
          <a:xfrm>
            <a:off x="1934817" y="1657386"/>
            <a:ext cx="6096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Roboto"/>
                <a:ea typeface="Roboto"/>
                <a:cs typeface="Roboto"/>
                <a:sym typeface="Roboto"/>
              </a:rPr>
              <a:t>Electrostatic Loudspeaker (ESL) Technology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7"/>
          <p:cNvSpPr txBox="1"/>
          <p:nvPr>
            <p:ph type="title"/>
          </p:nvPr>
        </p:nvSpPr>
        <p:spPr>
          <a:xfrm>
            <a:off x="838199" y="99437"/>
            <a:ext cx="10515600" cy="678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2400"/>
              <a:buFont typeface="Arial Black"/>
              <a:buNone/>
            </a:pPr>
            <a:r>
              <a:rPr b="1" lang="en-US" sz="2400">
                <a:solidFill>
                  <a:srgbClr val="002060"/>
                </a:solidFill>
                <a:latin typeface="Arial Black"/>
                <a:ea typeface="Arial Black"/>
                <a:cs typeface="Arial Black"/>
                <a:sym typeface="Arial Black"/>
              </a:rPr>
              <a:t>Electrostatic transducer</a:t>
            </a:r>
            <a:endParaRPr/>
          </a:p>
        </p:txBody>
      </p:sp>
      <p:sp>
        <p:nvSpPr>
          <p:cNvPr id="586" name="Google Shape;586;p67"/>
          <p:cNvSpPr txBox="1"/>
          <p:nvPr>
            <p:ph idx="1" type="body"/>
          </p:nvPr>
        </p:nvSpPr>
        <p:spPr>
          <a:xfrm>
            <a:off x="838199" y="778021"/>
            <a:ext cx="10929000" cy="598050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just">
              <a:lnSpc>
                <a:spcPct val="170000"/>
              </a:lnSpc>
              <a:spcBef>
                <a:spcPts val="0"/>
              </a:spcBef>
              <a:spcAft>
                <a:spcPts val="0"/>
              </a:spcAft>
              <a:buClr>
                <a:schemeClr val="dk1"/>
              </a:buClr>
              <a:buSzPct val="100000"/>
              <a:buChar char="•"/>
            </a:pPr>
            <a:r>
              <a:rPr b="0" i="0" lang="en-US" sz="2000" u="none" strike="noStrike">
                <a:latin typeface="Times New Roman"/>
                <a:ea typeface="Times New Roman"/>
                <a:cs typeface="Times New Roman"/>
                <a:sym typeface="Times New Roman"/>
              </a:rPr>
              <a:t>Similar to the </a:t>
            </a:r>
            <a:r>
              <a:rPr b="0" i="0" lang="en-US" sz="2400" u="none" strike="noStrike">
                <a:latin typeface="Times New Roman"/>
                <a:ea typeface="Times New Roman"/>
                <a:cs typeface="Times New Roman"/>
                <a:sym typeface="Times New Roman"/>
              </a:rPr>
              <a:t>electromagnetic transducer, </a:t>
            </a:r>
            <a:r>
              <a:rPr b="0" i="0" lang="en-US" sz="2400" u="none" strike="noStrike">
                <a:solidFill>
                  <a:srgbClr val="FF0000"/>
                </a:solidFill>
                <a:latin typeface="Times New Roman"/>
                <a:ea typeface="Times New Roman"/>
                <a:cs typeface="Times New Roman"/>
                <a:sym typeface="Times New Roman"/>
              </a:rPr>
              <a:t>capacitive type transducer </a:t>
            </a:r>
            <a:r>
              <a:rPr b="0" i="0" lang="en-US" sz="2400" u="none" strike="noStrike">
                <a:latin typeface="Times New Roman"/>
                <a:ea typeface="Times New Roman"/>
                <a:cs typeface="Times New Roman"/>
                <a:sym typeface="Times New Roman"/>
              </a:rPr>
              <a:t>can also </a:t>
            </a:r>
            <a:r>
              <a:rPr b="0" i="0" lang="en-US" sz="2400" u="none" strike="noStrike">
                <a:latin typeface="Helvetica Neue"/>
                <a:ea typeface="Helvetica Neue"/>
                <a:cs typeface="Helvetica Neue"/>
                <a:sym typeface="Helvetica Neue"/>
              </a:rPr>
              <a:t>be </a:t>
            </a:r>
            <a:r>
              <a:rPr b="0" i="0" lang="en-US" sz="2400" u="none" strike="noStrike">
                <a:latin typeface="Times New Roman"/>
                <a:ea typeface="Times New Roman"/>
                <a:cs typeface="Times New Roman"/>
                <a:sym typeface="Times New Roman"/>
              </a:rPr>
              <a:t>developed with </a:t>
            </a:r>
            <a:r>
              <a:rPr b="0" i="0" lang="en-US" sz="2400" u="none" strike="noStrike">
                <a:solidFill>
                  <a:srgbClr val="FF0000"/>
                </a:solidFill>
                <a:latin typeface="Times New Roman"/>
                <a:ea typeface="Times New Roman"/>
                <a:cs typeface="Times New Roman"/>
                <a:sym typeface="Times New Roman"/>
              </a:rPr>
              <a:t>bilateral characteristics</a:t>
            </a:r>
            <a:r>
              <a:rPr b="0" i="0" lang="en-US" sz="2400" u="none" strike="noStrike">
                <a:latin typeface="Times New Roman"/>
                <a:ea typeface="Times New Roman"/>
                <a:cs typeface="Times New Roman"/>
                <a:sym typeface="Times New Roman"/>
              </a:rPr>
              <a:t>, where it is used with </a:t>
            </a:r>
            <a:r>
              <a:rPr b="0" i="0" lang="en-US" sz="2400" u="none" strike="noStrike">
                <a:solidFill>
                  <a:srgbClr val="FF0000"/>
                </a:solidFill>
                <a:latin typeface="Times New Roman"/>
                <a:ea typeface="Times New Roman"/>
                <a:cs typeface="Times New Roman"/>
                <a:sym typeface="Times New Roman"/>
              </a:rPr>
              <a:t>dc polarization</a:t>
            </a:r>
            <a:r>
              <a:rPr b="0" i="0" lang="en-US" sz="2400" u="none" strike="noStrike">
                <a:latin typeface="Times New Roman"/>
                <a:ea typeface="Times New Roman"/>
                <a:cs typeface="Times New Roman"/>
                <a:sym typeface="Times New Roman"/>
              </a:rPr>
              <a:t>. Such a transducer is also referred to as an </a:t>
            </a:r>
            <a:r>
              <a:rPr b="1" i="1" lang="en-US" sz="2400" u="none" strike="noStrike">
                <a:solidFill>
                  <a:srgbClr val="FF0000"/>
                </a:solidFill>
                <a:latin typeface="Times"/>
                <a:ea typeface="Times"/>
                <a:cs typeface="Times"/>
                <a:sym typeface="Times"/>
              </a:rPr>
              <a:t>electrostatic transducer</a:t>
            </a:r>
            <a:r>
              <a:rPr b="0" i="1" lang="en-US" sz="2400" u="none" strike="noStrike">
                <a:latin typeface="Times"/>
                <a:ea typeface="Times"/>
                <a:cs typeface="Times"/>
                <a:sym typeface="Times"/>
              </a:rPr>
              <a:t>. </a:t>
            </a:r>
            <a:endParaRPr/>
          </a:p>
          <a:p>
            <a:pPr indent="-87629" lvl="0" marL="228600" rtl="0" algn="just">
              <a:lnSpc>
                <a:spcPct val="90000"/>
              </a:lnSpc>
              <a:spcBef>
                <a:spcPts val="1000"/>
              </a:spcBef>
              <a:spcAft>
                <a:spcPts val="0"/>
              </a:spcAft>
              <a:buClr>
                <a:schemeClr val="dk1"/>
              </a:buClr>
              <a:buSzPct val="100000"/>
              <a:buNone/>
            </a:pPr>
            <a:r>
              <a:t/>
            </a:r>
            <a:endParaRPr i="1" sz="2400">
              <a:latin typeface="Times"/>
              <a:ea typeface="Times"/>
              <a:cs typeface="Times"/>
              <a:sym typeface="Times"/>
            </a:endParaRPr>
          </a:p>
          <a:p>
            <a:pPr indent="-87629" lvl="0" marL="228600" rtl="0" algn="just">
              <a:lnSpc>
                <a:spcPct val="90000"/>
              </a:lnSpc>
              <a:spcBef>
                <a:spcPts val="1000"/>
              </a:spcBef>
              <a:spcAft>
                <a:spcPts val="0"/>
              </a:spcAft>
              <a:buClr>
                <a:schemeClr val="dk1"/>
              </a:buClr>
              <a:buSzPct val="100000"/>
              <a:buNone/>
            </a:pPr>
            <a:r>
              <a:t/>
            </a:r>
            <a:endParaRPr b="0" i="0" sz="2400" u="none" strike="noStrike">
              <a:latin typeface="Times New Roman"/>
              <a:ea typeface="Times New Roman"/>
              <a:cs typeface="Times New Roman"/>
              <a:sym typeface="Times New Roman"/>
            </a:endParaRPr>
          </a:p>
          <a:p>
            <a:pPr indent="-87629" lvl="0" marL="228600" rtl="0" algn="just">
              <a:lnSpc>
                <a:spcPct val="90000"/>
              </a:lnSpc>
              <a:spcBef>
                <a:spcPts val="1000"/>
              </a:spcBef>
              <a:spcAft>
                <a:spcPts val="0"/>
              </a:spcAft>
              <a:buClr>
                <a:schemeClr val="dk1"/>
              </a:buClr>
              <a:buSzPct val="100000"/>
              <a:buNone/>
            </a:pPr>
            <a:r>
              <a:t/>
            </a:r>
            <a:endParaRPr sz="2400">
              <a:latin typeface="Times New Roman"/>
              <a:ea typeface="Times New Roman"/>
              <a:cs typeface="Times New Roman"/>
              <a:sym typeface="Times New Roman"/>
            </a:endParaRPr>
          </a:p>
          <a:p>
            <a:pPr indent="-87629" lvl="0" marL="228600" rtl="0" algn="just">
              <a:lnSpc>
                <a:spcPct val="90000"/>
              </a:lnSpc>
              <a:spcBef>
                <a:spcPts val="1000"/>
              </a:spcBef>
              <a:spcAft>
                <a:spcPts val="0"/>
              </a:spcAft>
              <a:buClr>
                <a:schemeClr val="dk1"/>
              </a:buClr>
              <a:buSzPct val="100000"/>
              <a:buNone/>
            </a:pPr>
            <a:r>
              <a:t/>
            </a:r>
            <a:endParaRPr b="0" i="0" sz="2400" u="none" strike="noStrike">
              <a:latin typeface="Times New Roman"/>
              <a:ea typeface="Times New Roman"/>
              <a:cs typeface="Times New Roman"/>
              <a:sym typeface="Times New Roman"/>
            </a:endParaRPr>
          </a:p>
          <a:p>
            <a:pPr indent="-87629" lvl="0" marL="228600" rtl="0" algn="just">
              <a:lnSpc>
                <a:spcPct val="90000"/>
              </a:lnSpc>
              <a:spcBef>
                <a:spcPts val="1000"/>
              </a:spcBef>
              <a:spcAft>
                <a:spcPts val="0"/>
              </a:spcAft>
              <a:buClr>
                <a:schemeClr val="dk1"/>
              </a:buClr>
              <a:buSzPct val="100000"/>
              <a:buNone/>
            </a:pPr>
            <a:r>
              <a:t/>
            </a:r>
            <a:endParaRPr b="0" i="0" sz="2400" u="none" strike="noStrike">
              <a:latin typeface="Times New Roman"/>
              <a:ea typeface="Times New Roman"/>
              <a:cs typeface="Times New Roman"/>
              <a:sym typeface="Times New Roman"/>
            </a:endParaRPr>
          </a:p>
          <a:p>
            <a:pPr indent="-87629" lvl="0" marL="228600" rtl="0" algn="just">
              <a:lnSpc>
                <a:spcPct val="90000"/>
              </a:lnSpc>
              <a:spcBef>
                <a:spcPts val="1000"/>
              </a:spcBef>
              <a:spcAft>
                <a:spcPts val="0"/>
              </a:spcAft>
              <a:buClr>
                <a:schemeClr val="dk1"/>
              </a:buClr>
              <a:buSzPct val="100000"/>
              <a:buNone/>
            </a:pPr>
            <a:r>
              <a:t/>
            </a:r>
            <a:endParaRPr b="0" i="0" sz="2400" u="none" strike="noStrike">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ct val="100000"/>
              <a:buNone/>
            </a:pPr>
            <a:r>
              <a:t/>
            </a:r>
            <a:endParaRPr b="0" i="0" sz="2400" u="none" strike="noStrike">
              <a:latin typeface="Times New Roman"/>
              <a:ea typeface="Times New Roman"/>
              <a:cs typeface="Times New Roman"/>
              <a:sym typeface="Times New Roman"/>
            </a:endParaRPr>
          </a:p>
          <a:p>
            <a:pPr indent="-228600" lvl="0" marL="228600" rtl="0" algn="just">
              <a:lnSpc>
                <a:spcPct val="170000"/>
              </a:lnSpc>
              <a:spcBef>
                <a:spcPts val="1000"/>
              </a:spcBef>
              <a:spcAft>
                <a:spcPts val="0"/>
              </a:spcAft>
              <a:buClr>
                <a:schemeClr val="dk1"/>
              </a:buClr>
              <a:buSzPct val="100000"/>
              <a:buChar char="•"/>
            </a:pPr>
            <a:r>
              <a:rPr b="0" i="0" lang="en-US" sz="2400" u="none" strike="noStrike">
                <a:latin typeface="Times New Roman"/>
                <a:ea typeface="Times New Roman"/>
                <a:cs typeface="Times New Roman"/>
                <a:sym typeface="Times New Roman"/>
              </a:rPr>
              <a:t>A capacitor is formed with a </a:t>
            </a:r>
            <a:r>
              <a:rPr b="0" i="0" lang="en-US" sz="2400" u="none" strike="noStrike">
                <a:solidFill>
                  <a:srgbClr val="FF0000"/>
                </a:solidFill>
                <a:latin typeface="Times New Roman"/>
                <a:ea typeface="Times New Roman"/>
                <a:cs typeface="Times New Roman"/>
                <a:sym typeface="Times New Roman"/>
              </a:rPr>
              <a:t>'flexible' diaphragm </a:t>
            </a:r>
            <a:r>
              <a:rPr b="0" i="0" lang="en-US" sz="2400" u="none" strike="noStrike">
                <a:latin typeface="Times New Roman"/>
                <a:ea typeface="Times New Roman"/>
                <a:cs typeface="Times New Roman"/>
                <a:sym typeface="Times New Roman"/>
              </a:rPr>
              <a:t>which can move due </a:t>
            </a:r>
            <a:r>
              <a:rPr b="0" i="0" lang="en-US" sz="2400" u="none" strike="noStrike">
                <a:latin typeface="Helvetica Neue"/>
                <a:ea typeface="Helvetica Neue"/>
                <a:cs typeface="Helvetica Neue"/>
                <a:sym typeface="Helvetica Neue"/>
              </a:rPr>
              <a:t>to </a:t>
            </a:r>
            <a:r>
              <a:rPr b="0" i="0" lang="en-US" sz="2400" u="none" strike="noStrike">
                <a:latin typeface="Times New Roman"/>
                <a:ea typeface="Times New Roman"/>
                <a:cs typeface="Times New Roman"/>
                <a:sym typeface="Times New Roman"/>
              </a:rPr>
              <a:t>application of </a:t>
            </a:r>
            <a:r>
              <a:rPr b="0" i="0" lang="en-US" sz="2400" u="none" strike="noStrike">
                <a:solidFill>
                  <a:srgbClr val="FF0000"/>
                </a:solidFill>
                <a:latin typeface="Times New Roman"/>
                <a:ea typeface="Times New Roman"/>
                <a:cs typeface="Times New Roman"/>
                <a:sym typeface="Times New Roman"/>
              </a:rPr>
              <a:t>force</a:t>
            </a:r>
            <a:r>
              <a:rPr b="0" i="0" lang="en-US" sz="2400" u="none" strike="noStrike">
                <a:latin typeface="Times New Roman"/>
                <a:ea typeface="Times New Roman"/>
                <a:cs typeface="Times New Roman"/>
                <a:sym typeface="Times New Roman"/>
              </a:rPr>
              <a:t> and a </a:t>
            </a:r>
            <a:r>
              <a:rPr b="0" i="0" lang="en-US" sz="2400" u="none" strike="noStrike">
                <a:solidFill>
                  <a:srgbClr val="FF0000"/>
                </a:solidFill>
                <a:latin typeface="Times New Roman"/>
                <a:ea typeface="Times New Roman"/>
                <a:cs typeface="Times New Roman"/>
                <a:sym typeface="Times New Roman"/>
              </a:rPr>
              <a:t>rigid plate p</a:t>
            </a:r>
            <a:r>
              <a:rPr b="0" baseline="-25000" i="0" lang="en-US" sz="2400" u="none" strike="noStrike">
                <a:solidFill>
                  <a:srgbClr val="FF0000"/>
                </a:solidFill>
                <a:latin typeface="Times New Roman"/>
                <a:ea typeface="Times New Roman"/>
                <a:cs typeface="Times New Roman"/>
                <a:sym typeface="Times New Roman"/>
              </a:rPr>
              <a:t>1. </a:t>
            </a:r>
            <a:r>
              <a:rPr b="0" i="0" lang="en-US" sz="2400" u="none" strike="noStrike">
                <a:latin typeface="Times New Roman"/>
                <a:ea typeface="Times New Roman"/>
                <a:cs typeface="Times New Roman"/>
                <a:sym typeface="Times New Roman"/>
              </a:rPr>
              <a:t>There is </a:t>
            </a:r>
            <a:r>
              <a:rPr b="0" i="0" lang="en-US" sz="2400" u="none" strike="noStrike">
                <a:solidFill>
                  <a:srgbClr val="FF0000"/>
                </a:solidFill>
                <a:latin typeface="Times New Roman"/>
                <a:ea typeface="Times New Roman"/>
                <a:cs typeface="Times New Roman"/>
                <a:sym typeface="Times New Roman"/>
              </a:rPr>
              <a:t>bias voltage </a:t>
            </a:r>
            <a:r>
              <a:rPr b="0" i="1" lang="en-US" sz="2400" u="none" strike="noStrike">
                <a:solidFill>
                  <a:srgbClr val="FF0000"/>
                </a:solidFill>
                <a:latin typeface="Times"/>
                <a:ea typeface="Times"/>
                <a:cs typeface="Times"/>
                <a:sym typeface="Times"/>
              </a:rPr>
              <a:t>V</a:t>
            </a:r>
            <a:r>
              <a:rPr b="0" baseline="-25000" i="1" lang="en-US" sz="2400" u="none" strike="noStrike">
                <a:solidFill>
                  <a:srgbClr val="FF0000"/>
                </a:solidFill>
                <a:latin typeface="Times"/>
                <a:ea typeface="Times"/>
                <a:cs typeface="Times"/>
                <a:sym typeface="Times"/>
              </a:rPr>
              <a:t>s</a:t>
            </a:r>
            <a:r>
              <a:rPr b="0" i="1" lang="en-US" sz="2400" u="none" strike="noStrike">
                <a:solidFill>
                  <a:srgbClr val="FF0000"/>
                </a:solidFill>
                <a:latin typeface="Times"/>
                <a:ea typeface="Times"/>
                <a:cs typeface="Times"/>
                <a:sym typeface="Times"/>
              </a:rPr>
              <a:t> </a:t>
            </a:r>
            <a:r>
              <a:rPr b="0" i="0" lang="en-US" sz="2400" u="none" strike="noStrike">
                <a:latin typeface="Times New Roman"/>
                <a:ea typeface="Times New Roman"/>
                <a:cs typeface="Times New Roman"/>
                <a:sym typeface="Times New Roman"/>
              </a:rPr>
              <a:t>which is sufficiently </a:t>
            </a:r>
            <a:r>
              <a:rPr b="0" i="0" lang="en-US" sz="2400" u="none" strike="noStrike">
                <a:solidFill>
                  <a:srgbClr val="FF0000"/>
                </a:solidFill>
                <a:latin typeface="Times New Roman"/>
                <a:ea typeface="Times New Roman"/>
                <a:cs typeface="Times New Roman"/>
                <a:sym typeface="Times New Roman"/>
              </a:rPr>
              <a:t>large</a:t>
            </a:r>
            <a:r>
              <a:rPr b="0" i="0" lang="en-US" sz="2400" u="none" strike="noStrike">
                <a:latin typeface="Times New Roman"/>
                <a:ea typeface="Times New Roman"/>
                <a:cs typeface="Times New Roman"/>
                <a:sym typeface="Times New Roman"/>
              </a:rPr>
              <a:t>. </a:t>
            </a:r>
            <a:endParaRPr/>
          </a:p>
        </p:txBody>
      </p:sp>
      <p:pic>
        <p:nvPicPr>
          <p:cNvPr id="587" name="Google Shape;587;p67"/>
          <p:cNvPicPr preferRelativeResize="0"/>
          <p:nvPr/>
        </p:nvPicPr>
        <p:blipFill rotWithShape="1">
          <a:blip r:embed="rId3">
            <a:alphaModFix/>
          </a:blip>
          <a:srcRect b="0" l="0" r="0" t="0"/>
          <a:stretch/>
        </p:blipFill>
        <p:spPr>
          <a:xfrm>
            <a:off x="4525097" y="2295525"/>
            <a:ext cx="3400425" cy="22669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8"/>
          <p:cNvSpPr txBox="1"/>
          <p:nvPr>
            <p:ph type="title"/>
          </p:nvPr>
        </p:nvSpPr>
        <p:spPr>
          <a:xfrm>
            <a:off x="838200" y="85291"/>
            <a:ext cx="10515600" cy="487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2400"/>
              <a:buFont typeface="Arial Black"/>
              <a:buNone/>
            </a:pPr>
            <a:r>
              <a:rPr b="1" lang="en-US" sz="2400">
                <a:solidFill>
                  <a:srgbClr val="002060"/>
                </a:solidFill>
                <a:latin typeface="Arial Black"/>
                <a:ea typeface="Arial Black"/>
                <a:cs typeface="Arial Black"/>
                <a:sym typeface="Arial Black"/>
              </a:rPr>
              <a:t>Cont…</a:t>
            </a:r>
            <a:endParaRPr/>
          </a:p>
        </p:txBody>
      </p:sp>
      <p:sp>
        <p:nvSpPr>
          <p:cNvPr id="593" name="Google Shape;593;p68"/>
          <p:cNvSpPr txBox="1"/>
          <p:nvPr>
            <p:ph idx="1" type="body"/>
          </p:nvPr>
        </p:nvSpPr>
        <p:spPr>
          <a:xfrm>
            <a:off x="838200" y="794326"/>
            <a:ext cx="10515600" cy="5800500"/>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200"/>
              <a:buChar char="•"/>
            </a:pPr>
            <a:r>
              <a:rPr lang="en-US" sz="2200">
                <a:latin typeface="Times New Roman"/>
                <a:ea typeface="Times New Roman"/>
                <a:cs typeface="Times New Roman"/>
                <a:sym typeface="Times New Roman"/>
              </a:rPr>
              <a:t>When the system acts as a transducer, the </a:t>
            </a:r>
            <a:r>
              <a:rPr lang="en-US" sz="2200">
                <a:solidFill>
                  <a:srgbClr val="FF0000"/>
                </a:solidFill>
                <a:latin typeface="Times New Roman"/>
                <a:ea typeface="Times New Roman"/>
                <a:cs typeface="Times New Roman"/>
                <a:sym typeface="Times New Roman"/>
              </a:rPr>
              <a:t>gap x</a:t>
            </a:r>
            <a:r>
              <a:rPr lang="en-US" sz="2200">
                <a:latin typeface="Times New Roman"/>
                <a:ea typeface="Times New Roman"/>
                <a:cs typeface="Times New Roman"/>
                <a:sym typeface="Times New Roman"/>
              </a:rPr>
              <a:t> between the plates </a:t>
            </a:r>
            <a:r>
              <a:rPr lang="en-US" sz="2200">
                <a:solidFill>
                  <a:srgbClr val="FF0000"/>
                </a:solidFill>
                <a:latin typeface="Times New Roman"/>
                <a:ea typeface="Times New Roman"/>
                <a:cs typeface="Times New Roman"/>
                <a:sym typeface="Times New Roman"/>
              </a:rPr>
              <a:t>changes as by some pressure</a:t>
            </a:r>
            <a:r>
              <a:rPr lang="en-US" sz="2200">
                <a:latin typeface="Times New Roman"/>
                <a:ea typeface="Times New Roman"/>
                <a:cs typeface="Times New Roman"/>
                <a:sym typeface="Times New Roman"/>
              </a:rPr>
              <a:t> in case of an </a:t>
            </a:r>
            <a:r>
              <a:rPr lang="en-US" sz="2200">
                <a:solidFill>
                  <a:srgbClr val="FF0000"/>
                </a:solidFill>
                <a:latin typeface="Times New Roman"/>
                <a:ea typeface="Times New Roman"/>
                <a:cs typeface="Times New Roman"/>
                <a:sym typeface="Times New Roman"/>
              </a:rPr>
              <a:t>'electrostatic microphone</a:t>
            </a:r>
            <a:r>
              <a:rPr lang="en-US" sz="2200">
                <a:latin typeface="Times New Roman"/>
                <a:ea typeface="Times New Roman"/>
                <a:cs typeface="Times New Roman"/>
                <a:sym typeface="Times New Roman"/>
              </a:rPr>
              <a:t>’. </a:t>
            </a:r>
            <a:endParaRPr/>
          </a:p>
          <a:p>
            <a:pPr indent="-228600" lvl="0" marL="228600" rtl="0" algn="just">
              <a:lnSpc>
                <a:spcPct val="15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This </a:t>
            </a:r>
            <a:r>
              <a:rPr lang="en-US" sz="2200">
                <a:solidFill>
                  <a:srgbClr val="FF0000"/>
                </a:solidFill>
                <a:latin typeface="Times New Roman"/>
                <a:ea typeface="Times New Roman"/>
                <a:cs typeface="Times New Roman"/>
                <a:sym typeface="Times New Roman"/>
              </a:rPr>
              <a:t>pressure</a:t>
            </a:r>
            <a:r>
              <a:rPr lang="en-US" sz="2200">
                <a:latin typeface="Times New Roman"/>
                <a:ea typeface="Times New Roman"/>
                <a:cs typeface="Times New Roman"/>
                <a:sym typeface="Times New Roman"/>
              </a:rPr>
              <a:t> may be considered </a:t>
            </a:r>
            <a:r>
              <a:rPr lang="en-US" sz="2200">
                <a:solidFill>
                  <a:srgbClr val="FF0000"/>
                </a:solidFill>
                <a:latin typeface="Times New Roman"/>
                <a:ea typeface="Times New Roman"/>
                <a:cs typeface="Times New Roman"/>
                <a:sym typeface="Times New Roman"/>
              </a:rPr>
              <a:t>sinusoidal</a:t>
            </a:r>
            <a:r>
              <a:rPr lang="en-US" sz="2200">
                <a:latin typeface="Times New Roman"/>
                <a:ea typeface="Times New Roman"/>
                <a:cs typeface="Times New Roman"/>
                <a:sym typeface="Times New Roman"/>
              </a:rPr>
              <a:t> in nature for analysis purpose. </a:t>
            </a:r>
            <a:endParaRPr/>
          </a:p>
          <a:p>
            <a:pPr indent="-228600" lvl="0" marL="228600" rtl="0" algn="just">
              <a:lnSpc>
                <a:spcPct val="15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A circuit consisting of a </a:t>
            </a:r>
            <a:r>
              <a:rPr lang="en-US" sz="2200">
                <a:solidFill>
                  <a:srgbClr val="FF0000"/>
                </a:solidFill>
                <a:latin typeface="Times New Roman"/>
                <a:ea typeface="Times New Roman"/>
                <a:cs typeface="Times New Roman"/>
                <a:sym typeface="Times New Roman"/>
              </a:rPr>
              <a:t>resistance </a:t>
            </a:r>
            <a:r>
              <a:rPr i="1" lang="en-US" sz="2200">
                <a:solidFill>
                  <a:srgbClr val="FF0000"/>
                </a:solidFill>
                <a:latin typeface="Times New Roman"/>
                <a:ea typeface="Times New Roman"/>
                <a:cs typeface="Times New Roman"/>
                <a:sym typeface="Times New Roman"/>
              </a:rPr>
              <a:t>R</a:t>
            </a:r>
            <a:r>
              <a:rPr lang="en-US" sz="2200">
                <a:latin typeface="Times New Roman"/>
                <a:ea typeface="Times New Roman"/>
                <a:cs typeface="Times New Roman"/>
                <a:sym typeface="Times New Roman"/>
              </a:rPr>
              <a:t> and </a:t>
            </a:r>
            <a:r>
              <a:rPr lang="en-US" sz="2200">
                <a:solidFill>
                  <a:srgbClr val="FF0000"/>
                </a:solidFill>
                <a:latin typeface="Times New Roman"/>
                <a:ea typeface="Times New Roman"/>
                <a:cs typeface="Times New Roman"/>
                <a:sym typeface="Times New Roman"/>
              </a:rPr>
              <a:t>capacitance </a:t>
            </a:r>
            <a:r>
              <a:rPr i="1" lang="en-US" sz="2200">
                <a:solidFill>
                  <a:srgbClr val="FF0000"/>
                </a:solidFill>
                <a:latin typeface="Times New Roman"/>
                <a:ea typeface="Times New Roman"/>
                <a:cs typeface="Times New Roman"/>
                <a:sym typeface="Times New Roman"/>
              </a:rPr>
              <a:t>C</a:t>
            </a:r>
            <a:r>
              <a:rPr lang="en-US" sz="2200">
                <a:solidFill>
                  <a:srgbClr val="FF0000"/>
                </a:solidFill>
                <a:latin typeface="Times New Roman"/>
                <a:ea typeface="Times New Roman"/>
                <a:cs typeface="Times New Roman"/>
                <a:sym typeface="Times New Roman"/>
              </a:rPr>
              <a:t> 'varying sinusoidally</a:t>
            </a:r>
            <a:r>
              <a:rPr lang="en-US" sz="2200">
                <a:latin typeface="Times New Roman"/>
                <a:ea typeface="Times New Roman"/>
                <a:cs typeface="Times New Roman"/>
                <a:sym typeface="Times New Roman"/>
              </a:rPr>
              <a:t>' allows </a:t>
            </a:r>
            <a:r>
              <a:rPr b="0" i="1" lang="en-US" sz="2000" u="none" strike="noStrike">
                <a:solidFill>
                  <a:srgbClr val="FF0000"/>
                </a:solidFill>
                <a:latin typeface="Times"/>
                <a:ea typeface="Times"/>
                <a:cs typeface="Times"/>
                <a:sym typeface="Times"/>
              </a:rPr>
              <a:t>V</a:t>
            </a:r>
            <a:r>
              <a:rPr b="0" baseline="-25000" i="1" lang="en-US" sz="2000" u="none" strike="noStrike">
                <a:solidFill>
                  <a:srgbClr val="FF0000"/>
                </a:solidFill>
                <a:latin typeface="Times"/>
                <a:ea typeface="Times"/>
                <a:cs typeface="Times"/>
                <a:sym typeface="Times"/>
              </a:rPr>
              <a:t>s</a:t>
            </a:r>
            <a:r>
              <a:rPr b="0" baseline="-25000" i="1" lang="en-US" sz="2200" u="none" strike="noStrike">
                <a:solidFill>
                  <a:srgbClr val="FF0000"/>
                </a:solidFill>
                <a:latin typeface="Times New Roman"/>
                <a:ea typeface="Times New Roman"/>
                <a:cs typeface="Times New Roman"/>
                <a:sym typeface="Times New Roman"/>
              </a:rPr>
              <a:t> </a:t>
            </a:r>
            <a:r>
              <a:rPr lang="en-US" sz="2200">
                <a:latin typeface="Times New Roman"/>
                <a:ea typeface="Times New Roman"/>
                <a:cs typeface="Times New Roman"/>
                <a:sym typeface="Times New Roman"/>
              </a:rPr>
              <a:t>to send a sinusoidal current </a:t>
            </a:r>
            <a:r>
              <a:rPr i="1" lang="en-US" sz="2200">
                <a:solidFill>
                  <a:srgbClr val="FF0000"/>
                </a:solidFill>
                <a:latin typeface="Times New Roman"/>
                <a:ea typeface="Times New Roman"/>
                <a:cs typeface="Times New Roman"/>
                <a:sym typeface="Times New Roman"/>
              </a:rPr>
              <a:t>i</a:t>
            </a:r>
            <a:r>
              <a:rPr lang="en-US" sz="2200">
                <a:latin typeface="Times New Roman"/>
                <a:ea typeface="Times New Roman"/>
                <a:cs typeface="Times New Roman"/>
                <a:sym typeface="Times New Roman"/>
              </a:rPr>
              <a:t> to flow in it and hence, a sinusoidal output </a:t>
            </a:r>
            <a:r>
              <a:rPr i="1" lang="en-US" sz="2200">
                <a:solidFill>
                  <a:srgbClr val="FF0000"/>
                </a:solidFill>
                <a:latin typeface="Times New Roman"/>
                <a:ea typeface="Times New Roman"/>
                <a:cs typeface="Times New Roman"/>
                <a:sym typeface="Times New Roman"/>
              </a:rPr>
              <a:t>V</a:t>
            </a:r>
            <a:r>
              <a:rPr baseline="-25000" i="1" lang="en-US" sz="2200">
                <a:solidFill>
                  <a:srgbClr val="FF0000"/>
                </a:solidFill>
                <a:latin typeface="Times New Roman"/>
                <a:ea typeface="Times New Roman"/>
                <a:cs typeface="Times New Roman"/>
                <a:sym typeface="Times New Roman"/>
              </a:rPr>
              <a:t>0</a:t>
            </a:r>
            <a:r>
              <a:rPr lang="en-US" sz="2200">
                <a:latin typeface="Times New Roman"/>
                <a:ea typeface="Times New Roman"/>
                <a:cs typeface="Times New Roman"/>
                <a:sym typeface="Times New Roman"/>
              </a:rPr>
              <a:t> across resistance </a:t>
            </a:r>
            <a:r>
              <a:rPr i="1" lang="en-US" sz="2200">
                <a:solidFill>
                  <a:srgbClr val="FF0000"/>
                </a:solidFill>
                <a:latin typeface="Times New Roman"/>
                <a:ea typeface="Times New Roman"/>
                <a:cs typeface="Times New Roman"/>
                <a:sym typeface="Times New Roman"/>
              </a:rPr>
              <a:t>R</a:t>
            </a:r>
            <a:r>
              <a:rPr lang="en-US" sz="2200">
                <a:latin typeface="Times New Roman"/>
                <a:ea typeface="Times New Roman"/>
                <a:cs typeface="Times New Roman"/>
                <a:sym typeface="Times New Roman"/>
              </a:rPr>
              <a:t> is obtained.</a:t>
            </a:r>
            <a:endParaRPr/>
          </a:p>
          <a:p>
            <a:pPr indent="-228600" lvl="0" marL="228600" rtl="0" algn="just">
              <a:lnSpc>
                <a:spcPct val="15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Analysing as in the case of electromagnetic transducer, </a:t>
            </a:r>
            <a:r>
              <a:rPr i="1" lang="en-US" sz="2200">
                <a:solidFill>
                  <a:srgbClr val="FF0000"/>
                </a:solidFill>
                <a:latin typeface="Times New Roman"/>
                <a:ea typeface="Times New Roman"/>
                <a:cs typeface="Times New Roman"/>
                <a:sym typeface="Times New Roman"/>
              </a:rPr>
              <a:t>V</a:t>
            </a:r>
            <a:r>
              <a:rPr baseline="-25000" i="1" lang="en-US" sz="2200">
                <a:solidFill>
                  <a:srgbClr val="FF0000"/>
                </a:solidFill>
                <a:latin typeface="Times New Roman"/>
                <a:ea typeface="Times New Roman"/>
                <a:cs typeface="Times New Roman"/>
                <a:sym typeface="Times New Roman"/>
              </a:rPr>
              <a:t>o </a:t>
            </a:r>
            <a:r>
              <a:rPr lang="en-US" sz="2200">
                <a:latin typeface="Times New Roman"/>
                <a:ea typeface="Times New Roman"/>
                <a:cs typeface="Times New Roman"/>
                <a:sym typeface="Times New Roman"/>
              </a:rPr>
              <a:t>corresponding to a force </a:t>
            </a:r>
            <a:r>
              <a:rPr i="1" lang="en-US" sz="2200">
                <a:solidFill>
                  <a:srgbClr val="FF0000"/>
                </a:solidFill>
                <a:latin typeface="Times New Roman"/>
                <a:ea typeface="Times New Roman"/>
                <a:cs typeface="Times New Roman"/>
                <a:sym typeface="Times New Roman"/>
              </a:rPr>
              <a:t>f </a:t>
            </a:r>
            <a:r>
              <a:rPr lang="en-US" sz="2200">
                <a:latin typeface="Times New Roman"/>
                <a:ea typeface="Times New Roman"/>
                <a:cs typeface="Times New Roman"/>
                <a:sym typeface="Times New Roman"/>
              </a:rPr>
              <a:t>can be obtained in terms of  </a:t>
            </a:r>
            <a:endParaRPr/>
          </a:p>
          <a:p>
            <a:pPr indent="0" lvl="0" marL="0" rtl="0" algn="just">
              <a:lnSpc>
                <a:spcPct val="150000"/>
              </a:lnSpc>
              <a:spcBef>
                <a:spcPts val="1000"/>
              </a:spcBef>
              <a:spcAft>
                <a:spcPts val="0"/>
              </a:spcAft>
              <a:buClr>
                <a:schemeClr val="dk1"/>
              </a:buClr>
              <a:buSzPts val="2200"/>
              <a:buNone/>
            </a:pPr>
            <a:r>
              <a:t/>
            </a:r>
            <a:endParaRPr sz="2200">
              <a:latin typeface="Times New Roman"/>
              <a:ea typeface="Times New Roman"/>
              <a:cs typeface="Times New Roman"/>
              <a:sym typeface="Times New Roman"/>
            </a:endParaRPr>
          </a:p>
        </p:txBody>
      </p:sp>
      <p:pic>
        <p:nvPicPr>
          <p:cNvPr id="594" name="Google Shape;594;p68"/>
          <p:cNvPicPr preferRelativeResize="0"/>
          <p:nvPr/>
        </p:nvPicPr>
        <p:blipFill rotWithShape="1">
          <a:blip r:embed="rId3">
            <a:alphaModFix/>
          </a:blip>
          <a:srcRect b="0" l="0" r="0" t="0"/>
          <a:stretch/>
        </p:blipFill>
        <p:spPr>
          <a:xfrm>
            <a:off x="4028660" y="4889068"/>
            <a:ext cx="7010400" cy="357187"/>
          </a:xfrm>
          <a:prstGeom prst="rect">
            <a:avLst/>
          </a:prstGeom>
          <a:solidFill>
            <a:srgbClr val="FF0000"/>
          </a:solid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9"/>
          <p:cNvSpPr txBox="1"/>
          <p:nvPr>
            <p:ph type="title"/>
          </p:nvPr>
        </p:nvSpPr>
        <p:spPr>
          <a:xfrm>
            <a:off x="441036" y="221089"/>
            <a:ext cx="10515600" cy="478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2060"/>
              </a:buClr>
              <a:buSzPts val="3200"/>
              <a:buFont typeface="Arial Black"/>
              <a:buNone/>
            </a:pPr>
            <a:r>
              <a:rPr b="1" lang="en-US" sz="3200">
                <a:solidFill>
                  <a:srgbClr val="002060"/>
                </a:solidFill>
                <a:latin typeface="Arial Black"/>
                <a:ea typeface="Arial Black"/>
                <a:cs typeface="Arial Black"/>
                <a:sym typeface="Arial Black"/>
              </a:rPr>
              <a:t>Cont…</a:t>
            </a:r>
            <a:endParaRPr sz="3200"/>
          </a:p>
        </p:txBody>
      </p:sp>
      <p:sp>
        <p:nvSpPr>
          <p:cNvPr id="600" name="Google Shape;600;p69"/>
          <p:cNvSpPr txBox="1"/>
          <p:nvPr>
            <p:ph idx="1" type="body"/>
          </p:nvPr>
        </p:nvSpPr>
        <p:spPr>
          <a:xfrm>
            <a:off x="211015" y="700026"/>
            <a:ext cx="11662800" cy="59997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202124"/>
              </a:buClr>
              <a:buSzPts val="2400"/>
              <a:buChar char="•"/>
            </a:pPr>
            <a:r>
              <a:rPr lang="en-US" sz="2400">
                <a:solidFill>
                  <a:srgbClr val="202124"/>
                </a:solidFill>
                <a:latin typeface="Times New Roman"/>
                <a:ea typeface="Times New Roman"/>
                <a:cs typeface="Times New Roman"/>
                <a:sym typeface="Times New Roman"/>
              </a:rPr>
              <a:t>The </a:t>
            </a:r>
            <a:r>
              <a:rPr lang="en-US">
                <a:solidFill>
                  <a:srgbClr val="202124"/>
                </a:solidFill>
                <a:latin typeface="Times New Roman"/>
                <a:ea typeface="Times New Roman"/>
                <a:cs typeface="Times New Roman"/>
                <a:sym typeface="Times New Roman"/>
              </a:rPr>
              <a:t>dynamic transfer function is given by</a:t>
            </a:r>
            <a:endParaRPr/>
          </a:p>
          <a:p>
            <a:pPr indent="-50800" lvl="0" marL="22860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50800" lvl="0" marL="22860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rgbClr val="202124"/>
              </a:buClr>
              <a:buSzPts val="2800"/>
              <a:buChar char="•"/>
            </a:pPr>
            <a:r>
              <a:rPr lang="en-US">
                <a:solidFill>
                  <a:srgbClr val="202124"/>
                </a:solidFill>
                <a:latin typeface="Times New Roman"/>
                <a:ea typeface="Times New Roman"/>
                <a:cs typeface="Times New Roman"/>
                <a:sym typeface="Times New Roman"/>
              </a:rPr>
              <a:t>Where </a:t>
            </a:r>
            <a:r>
              <a:rPr i="1" lang="en-US">
                <a:solidFill>
                  <a:srgbClr val="FF0000"/>
                </a:solidFill>
                <a:latin typeface="Times New Roman"/>
                <a:ea typeface="Times New Roman"/>
                <a:cs typeface="Times New Roman"/>
                <a:sym typeface="Times New Roman"/>
              </a:rPr>
              <a:t>Co</a:t>
            </a:r>
            <a:r>
              <a:rPr lang="en-US">
                <a:solidFill>
                  <a:srgbClr val="202124"/>
                </a:solidFill>
                <a:latin typeface="Times New Roman"/>
                <a:ea typeface="Times New Roman"/>
                <a:cs typeface="Times New Roman"/>
                <a:sym typeface="Times New Roman"/>
              </a:rPr>
              <a:t> and </a:t>
            </a:r>
            <a:r>
              <a:rPr i="1" lang="en-US">
                <a:solidFill>
                  <a:srgbClr val="FF0000"/>
                </a:solidFill>
                <a:latin typeface="Times New Roman"/>
                <a:ea typeface="Times New Roman"/>
                <a:cs typeface="Times New Roman"/>
                <a:sym typeface="Times New Roman"/>
              </a:rPr>
              <a:t>xo</a:t>
            </a:r>
            <a:r>
              <a:rPr lang="en-US">
                <a:solidFill>
                  <a:srgbClr val="202124"/>
                </a:solidFill>
                <a:latin typeface="Times New Roman"/>
                <a:ea typeface="Times New Roman"/>
                <a:cs typeface="Times New Roman"/>
                <a:sym typeface="Times New Roman"/>
              </a:rPr>
              <a:t> are the initial values of </a:t>
            </a:r>
            <a:r>
              <a:rPr i="1" lang="en-US">
                <a:solidFill>
                  <a:srgbClr val="FF0000"/>
                </a:solidFill>
                <a:latin typeface="Times New Roman"/>
                <a:ea typeface="Times New Roman"/>
                <a:cs typeface="Times New Roman"/>
                <a:sym typeface="Times New Roman"/>
              </a:rPr>
              <a:t>x</a:t>
            </a:r>
            <a:r>
              <a:rPr lang="en-US">
                <a:solidFill>
                  <a:srgbClr val="202124"/>
                </a:solidFill>
                <a:latin typeface="Times New Roman"/>
                <a:ea typeface="Times New Roman"/>
                <a:cs typeface="Times New Roman"/>
                <a:sym typeface="Times New Roman"/>
              </a:rPr>
              <a:t> and </a:t>
            </a:r>
            <a:r>
              <a:rPr i="1" lang="en-US">
                <a:solidFill>
                  <a:srgbClr val="FF0000"/>
                </a:solidFill>
                <a:latin typeface="Times New Roman"/>
                <a:ea typeface="Times New Roman"/>
                <a:cs typeface="Times New Roman"/>
                <a:sym typeface="Times New Roman"/>
              </a:rPr>
              <a:t>C</a:t>
            </a:r>
            <a:endParaRPr/>
          </a:p>
          <a:p>
            <a:pPr indent="-228600" lvl="0" marL="228600" rtl="0" algn="just">
              <a:lnSpc>
                <a:spcPct val="90000"/>
              </a:lnSpc>
              <a:spcBef>
                <a:spcPts val="1000"/>
              </a:spcBef>
              <a:spcAft>
                <a:spcPts val="0"/>
              </a:spcAft>
              <a:buClr>
                <a:srgbClr val="202124"/>
              </a:buClr>
              <a:buSzPts val="2800"/>
              <a:buChar char="•"/>
            </a:pPr>
            <a:r>
              <a:rPr lang="en-US">
                <a:solidFill>
                  <a:srgbClr val="202124"/>
                </a:solidFill>
                <a:latin typeface="Times New Roman"/>
                <a:ea typeface="Times New Roman"/>
                <a:cs typeface="Times New Roman"/>
                <a:sym typeface="Times New Roman"/>
              </a:rPr>
              <a:t>Where </a:t>
            </a:r>
            <a:r>
              <a:rPr i="1" lang="en-US">
                <a:solidFill>
                  <a:srgbClr val="FF0000"/>
                </a:solidFill>
                <a:latin typeface="Times New Roman"/>
                <a:ea typeface="Times New Roman"/>
                <a:cs typeface="Times New Roman"/>
                <a:sym typeface="Times New Roman"/>
              </a:rPr>
              <a:t>S</a:t>
            </a:r>
            <a:r>
              <a:rPr lang="en-US">
                <a:solidFill>
                  <a:srgbClr val="202124"/>
                </a:solidFill>
                <a:latin typeface="Times New Roman"/>
                <a:ea typeface="Times New Roman"/>
                <a:cs typeface="Times New Roman"/>
                <a:sym typeface="Times New Roman"/>
              </a:rPr>
              <a:t> can be replaced by </a:t>
            </a:r>
            <a:r>
              <a:rPr i="1" lang="en-US">
                <a:solidFill>
                  <a:srgbClr val="FF0000"/>
                </a:solidFill>
                <a:latin typeface="Times New Roman"/>
                <a:ea typeface="Times New Roman"/>
                <a:cs typeface="Times New Roman"/>
                <a:sym typeface="Times New Roman"/>
              </a:rPr>
              <a:t>jω</a:t>
            </a:r>
            <a:r>
              <a:rPr lang="en-US">
                <a:solidFill>
                  <a:srgbClr val="202124"/>
                </a:solidFill>
                <a:latin typeface="Times New Roman"/>
                <a:ea typeface="Times New Roman"/>
                <a:cs typeface="Times New Roman"/>
                <a:sym typeface="Times New Roman"/>
              </a:rPr>
              <a:t> , where </a:t>
            </a:r>
            <a:r>
              <a:rPr lang="en-US">
                <a:solidFill>
                  <a:srgbClr val="FF0000"/>
                </a:solidFill>
                <a:latin typeface="Times New Roman"/>
                <a:ea typeface="Times New Roman"/>
                <a:cs typeface="Times New Roman"/>
                <a:sym typeface="Times New Roman"/>
              </a:rPr>
              <a:t>ω is the input circular frequency</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Frequency response of this shows a flat response up to a frequency </a:t>
            </a:r>
            <a:endParaRPr/>
          </a:p>
          <a:p>
            <a:pPr indent="0" lvl="0" marL="0" rtl="0" algn="just">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at which a resonance occurs and range is obviously specified by the same.</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Also below                          the response is not constant.</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Hence the frequency </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In case of generating action, along with bias </a:t>
            </a:r>
            <a:r>
              <a:rPr i="1" lang="en-US">
                <a:solidFill>
                  <a:srgbClr val="FF0000"/>
                </a:solidFill>
                <a:latin typeface="Times New Roman"/>
                <a:ea typeface="Times New Roman"/>
                <a:cs typeface="Times New Roman"/>
                <a:sym typeface="Times New Roman"/>
              </a:rPr>
              <a:t>V</a:t>
            </a:r>
            <a:r>
              <a:rPr i="1" lang="en-US" sz="2400">
                <a:solidFill>
                  <a:srgbClr val="FF0000"/>
                </a:solidFill>
                <a:latin typeface="Times New Roman"/>
                <a:ea typeface="Times New Roman"/>
                <a:cs typeface="Times New Roman"/>
                <a:sym typeface="Times New Roman"/>
              </a:rPr>
              <a:t>s</a:t>
            </a:r>
            <a:r>
              <a:rPr lang="en-US">
                <a:latin typeface="Times New Roman"/>
                <a:ea typeface="Times New Roman"/>
                <a:cs typeface="Times New Roman"/>
                <a:sym typeface="Times New Roman"/>
              </a:rPr>
              <a:t> , a sinusoidal input voltage is also applied.</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So that the diaphragm undergoes electrostatic vibration.</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a:p>
        </p:txBody>
      </p:sp>
      <p:pic>
        <p:nvPicPr>
          <p:cNvPr id="601" name="Google Shape;601;p69"/>
          <p:cNvPicPr preferRelativeResize="0"/>
          <p:nvPr/>
        </p:nvPicPr>
        <p:blipFill rotWithShape="1">
          <a:blip r:embed="rId3">
            <a:alphaModFix/>
          </a:blip>
          <a:srcRect b="0" l="0" r="0" t="0"/>
          <a:stretch/>
        </p:blipFill>
        <p:spPr>
          <a:xfrm>
            <a:off x="441037" y="1121117"/>
            <a:ext cx="11088353" cy="996085"/>
          </a:xfrm>
          <a:prstGeom prst="rect">
            <a:avLst/>
          </a:prstGeom>
          <a:noFill/>
          <a:ln>
            <a:noFill/>
          </a:ln>
        </p:spPr>
      </p:pic>
      <p:pic>
        <p:nvPicPr>
          <p:cNvPr id="602" name="Google Shape;602;p69"/>
          <p:cNvPicPr preferRelativeResize="0"/>
          <p:nvPr/>
        </p:nvPicPr>
        <p:blipFill rotWithShape="1">
          <a:blip r:embed="rId4">
            <a:alphaModFix/>
          </a:blip>
          <a:srcRect b="0" l="0" r="0" t="0"/>
          <a:stretch/>
        </p:blipFill>
        <p:spPr>
          <a:xfrm>
            <a:off x="10039571" y="3260060"/>
            <a:ext cx="1238029" cy="474052"/>
          </a:xfrm>
          <a:prstGeom prst="rect">
            <a:avLst/>
          </a:prstGeom>
          <a:noFill/>
          <a:ln>
            <a:noFill/>
          </a:ln>
        </p:spPr>
      </p:pic>
      <p:pic>
        <p:nvPicPr>
          <p:cNvPr id="603" name="Google Shape;603;p69"/>
          <p:cNvPicPr preferRelativeResize="0"/>
          <p:nvPr/>
        </p:nvPicPr>
        <p:blipFill rotWithShape="1">
          <a:blip r:embed="rId4">
            <a:alphaModFix/>
          </a:blip>
          <a:srcRect b="0" l="0" r="0" t="0"/>
          <a:stretch/>
        </p:blipFill>
        <p:spPr>
          <a:xfrm>
            <a:off x="2419073" y="4272122"/>
            <a:ext cx="1723825" cy="474052"/>
          </a:xfrm>
          <a:prstGeom prst="rect">
            <a:avLst/>
          </a:prstGeom>
          <a:noFill/>
          <a:ln>
            <a:noFill/>
          </a:ln>
        </p:spPr>
      </p:pic>
      <p:pic>
        <p:nvPicPr>
          <p:cNvPr id="604" name="Google Shape;604;p69"/>
          <p:cNvPicPr preferRelativeResize="0"/>
          <p:nvPr/>
        </p:nvPicPr>
        <p:blipFill rotWithShape="1">
          <a:blip r:embed="rId5">
            <a:alphaModFix/>
          </a:blip>
          <a:srcRect b="0" l="0" r="0" t="0"/>
          <a:stretch/>
        </p:blipFill>
        <p:spPr>
          <a:xfrm>
            <a:off x="3752162" y="4865054"/>
            <a:ext cx="1314450" cy="381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7"/>
          <p:cNvSpPr txBox="1"/>
          <p:nvPr>
            <p:ph idx="1" type="body"/>
          </p:nvPr>
        </p:nvSpPr>
        <p:spPr>
          <a:xfrm>
            <a:off x="415600" y="456000"/>
            <a:ext cx="11360700" cy="6058800"/>
          </a:xfrm>
          <a:prstGeom prst="rect">
            <a:avLst/>
          </a:prstGeom>
          <a:noFill/>
          <a:ln>
            <a:noFill/>
          </a:ln>
        </p:spPr>
        <p:txBody>
          <a:bodyPr anchorCtr="0" anchor="t" bIns="121900" lIns="121900" spcFirstLastPara="1" rIns="121900" wrap="square" tIns="121900">
            <a:normAutofit/>
          </a:bodyPr>
          <a:lstStyle/>
          <a:p>
            <a:pPr indent="0" lvl="0" marL="152396" rtl="0" algn="ctr">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Types of Inductive Sensor</a:t>
            </a:r>
            <a:endParaRPr>
              <a:latin typeface="Times New Roman"/>
              <a:ea typeface="Times New Roman"/>
              <a:cs typeface="Times New Roman"/>
              <a:sym typeface="Times New Roman"/>
            </a:endParaRPr>
          </a:p>
        </p:txBody>
      </p:sp>
      <p:pic>
        <p:nvPicPr>
          <p:cNvPr descr="Types of Proximity Sensor - Inductive, Capacitive, Optical, Magnetic, IR" id="140" name="Google Shape;140;p7"/>
          <p:cNvPicPr preferRelativeResize="0"/>
          <p:nvPr/>
        </p:nvPicPr>
        <p:blipFill rotWithShape="1">
          <a:blip r:embed="rId3">
            <a:alphaModFix/>
          </a:blip>
          <a:srcRect b="0" l="0" r="0" t="0"/>
          <a:stretch/>
        </p:blipFill>
        <p:spPr>
          <a:xfrm>
            <a:off x="711200" y="1103087"/>
            <a:ext cx="10215974" cy="529891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0"/>
          <p:cNvSpPr txBox="1"/>
          <p:nvPr>
            <p:ph type="title"/>
          </p:nvPr>
        </p:nvSpPr>
        <p:spPr>
          <a:xfrm>
            <a:off x="838200" y="365126"/>
            <a:ext cx="10515600" cy="420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2060"/>
              </a:buClr>
              <a:buSzPts val="2800"/>
              <a:buFont typeface="Arial Black"/>
              <a:buNone/>
            </a:pPr>
            <a:r>
              <a:rPr b="1" lang="en-US" sz="2800">
                <a:solidFill>
                  <a:srgbClr val="002060"/>
                </a:solidFill>
                <a:latin typeface="Arial Black"/>
                <a:ea typeface="Arial Black"/>
                <a:cs typeface="Arial Black"/>
                <a:sym typeface="Arial Black"/>
              </a:rPr>
              <a:t>Photoelectric Elements</a:t>
            </a:r>
            <a:endParaRPr/>
          </a:p>
        </p:txBody>
      </p:sp>
      <p:sp>
        <p:nvSpPr>
          <p:cNvPr id="610" name="Google Shape;610;p70"/>
          <p:cNvSpPr txBox="1"/>
          <p:nvPr>
            <p:ph idx="1" type="body"/>
          </p:nvPr>
        </p:nvSpPr>
        <p:spPr>
          <a:xfrm>
            <a:off x="779585" y="1313438"/>
            <a:ext cx="10515600" cy="5179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u="sng">
                <a:solidFill>
                  <a:schemeClr val="hlink"/>
                </a:solidFill>
                <a:hlinkClick r:id="rId3"/>
              </a:rPr>
              <a:t>https://www.youtube.com/watch?v=P33-CQlwKLQ</a:t>
            </a:r>
            <a:r>
              <a:rPr lang="en-US"/>
              <a:t>  -</a:t>
            </a:r>
            <a:r>
              <a:rPr b="0" i="0" lang="en-US" sz="1600">
                <a:latin typeface="Roboto"/>
                <a:ea typeface="Roboto"/>
                <a:cs typeface="Roboto"/>
                <a:sym typeface="Roboto"/>
              </a:rPr>
              <a:t>photo electric transducer|Photoelectric working|Animation</a:t>
            </a:r>
            <a:endParaRPr b="0" i="0" sz="1600">
              <a:latin typeface="Roboto"/>
              <a:ea typeface="Roboto"/>
              <a:cs typeface="Roboto"/>
              <a:sym typeface="Roboto"/>
            </a:endParaRPr>
          </a:p>
          <a:p>
            <a:pPr indent="0" lvl="0" marL="0" rtl="0" algn="l">
              <a:lnSpc>
                <a:spcPct val="90000"/>
              </a:lnSpc>
              <a:spcBef>
                <a:spcPts val="1000"/>
              </a:spcBef>
              <a:spcAft>
                <a:spcPts val="0"/>
              </a:spcAft>
              <a:buClr>
                <a:schemeClr val="dk1"/>
              </a:buClr>
              <a:buSzPts val="2200"/>
              <a:buNone/>
            </a:pPr>
            <a:r>
              <a:t/>
            </a:r>
            <a:endParaRPr sz="2200">
              <a:latin typeface="Times New Roman"/>
              <a:ea typeface="Times New Roman"/>
              <a:cs typeface="Times New Roman"/>
              <a:sym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1"/>
          <p:cNvSpPr txBox="1"/>
          <p:nvPr>
            <p:ph type="title"/>
          </p:nvPr>
        </p:nvSpPr>
        <p:spPr>
          <a:xfrm>
            <a:off x="592015" y="365125"/>
            <a:ext cx="10515600" cy="619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2800"/>
              <a:buFont typeface="Algerian"/>
              <a:buNone/>
            </a:pPr>
            <a:r>
              <a:rPr b="1" lang="en-US" sz="2800">
                <a:solidFill>
                  <a:srgbClr val="002060"/>
                </a:solidFill>
                <a:latin typeface="Algerian"/>
                <a:ea typeface="Algerian"/>
                <a:cs typeface="Algerian"/>
                <a:sym typeface="Algerian"/>
              </a:rPr>
              <a:t>Piezoelectric elements</a:t>
            </a:r>
            <a:endParaRPr/>
          </a:p>
        </p:txBody>
      </p:sp>
      <p:sp>
        <p:nvSpPr>
          <p:cNvPr id="616" name="Google Shape;616;p71"/>
          <p:cNvSpPr txBox="1"/>
          <p:nvPr>
            <p:ph idx="1" type="body"/>
          </p:nvPr>
        </p:nvSpPr>
        <p:spPr>
          <a:xfrm>
            <a:off x="838200" y="1136073"/>
            <a:ext cx="10515600" cy="5356800"/>
          </a:xfrm>
          <a:prstGeom prst="rect">
            <a:avLst/>
          </a:prstGeom>
          <a:noFill/>
          <a:ln>
            <a:noFill/>
          </a:ln>
        </p:spPr>
        <p:txBody>
          <a:bodyPr anchorCtr="0" anchor="t" bIns="45700" lIns="91425" spcFirstLastPara="1" rIns="91425" wrap="square" tIns="45700">
            <a:noAutofit/>
          </a:bodyPr>
          <a:lstStyle/>
          <a:p>
            <a:pPr indent="-228600" lvl="0" marL="228600" rtl="0" algn="just">
              <a:lnSpc>
                <a:spcPct val="150000"/>
              </a:lnSpc>
              <a:spcBef>
                <a:spcPts val="0"/>
              </a:spcBef>
              <a:spcAft>
                <a:spcPts val="0"/>
              </a:spcAft>
              <a:buClr>
                <a:srgbClr val="202124"/>
              </a:buClr>
              <a:buSzPts val="2400"/>
              <a:buChar char="•"/>
            </a:pPr>
            <a:r>
              <a:rPr i="0" lang="en-US" sz="2400">
                <a:solidFill>
                  <a:srgbClr val="202124"/>
                </a:solidFill>
                <a:latin typeface="Times New Roman"/>
                <a:ea typeface="Times New Roman"/>
                <a:cs typeface="Times New Roman"/>
                <a:sym typeface="Times New Roman"/>
              </a:rPr>
              <a:t>Piezoelectricity is the ability of certain crystals to produce a voltage when subjected to mechanical stress (the substance is squeezed or stretched)  </a:t>
            </a:r>
            <a:endParaRPr/>
          </a:p>
          <a:p>
            <a:pPr indent="-228600" lvl="0" marL="228600" rtl="0" algn="just">
              <a:lnSpc>
                <a:spcPct val="150000"/>
              </a:lnSpc>
              <a:spcBef>
                <a:spcPts val="1000"/>
              </a:spcBef>
              <a:spcAft>
                <a:spcPts val="0"/>
              </a:spcAft>
              <a:buClr>
                <a:srgbClr val="202124"/>
              </a:buClr>
              <a:buSzPts val="2400"/>
              <a:buChar char="•"/>
            </a:pPr>
            <a:r>
              <a:rPr i="0" lang="en-US" sz="2400">
                <a:solidFill>
                  <a:srgbClr val="202124"/>
                </a:solidFill>
                <a:latin typeface="Times New Roman"/>
                <a:ea typeface="Times New Roman"/>
                <a:cs typeface="Times New Roman"/>
                <a:sym typeface="Times New Roman"/>
              </a:rPr>
              <a:t>Conversely, a mechanical deformation (the substance shrinks or expands) is produced when an electric field is applied- “reverse piezoelectric effect” ...</a:t>
            </a:r>
            <a:endParaRPr/>
          </a:p>
          <a:p>
            <a:pPr indent="-228600" lvl="0" marL="228600" rtl="0" algn="just">
              <a:lnSpc>
                <a:spcPct val="150000"/>
              </a:lnSpc>
              <a:spcBef>
                <a:spcPts val="1000"/>
              </a:spcBef>
              <a:spcAft>
                <a:spcPts val="0"/>
              </a:spcAft>
              <a:buClr>
                <a:schemeClr val="dk1"/>
              </a:buClr>
              <a:buSzPts val="2400"/>
              <a:buChar char="•"/>
            </a:pPr>
            <a:r>
              <a:rPr lang="en-US" sz="2400" u="sng">
                <a:solidFill>
                  <a:schemeClr val="hlink"/>
                </a:solidFill>
                <a:latin typeface="Times New Roman"/>
                <a:ea typeface="Times New Roman"/>
                <a:cs typeface="Times New Roman"/>
                <a:sym typeface="Times New Roman"/>
                <a:hlinkClick r:id="rId3"/>
              </a:rPr>
              <a:t>https://www.slideshare.net/iamaproudindian/44-azeem</a:t>
            </a:r>
            <a:r>
              <a:rPr lang="en-US" sz="1600">
                <a:solidFill>
                  <a:srgbClr val="202124"/>
                </a:solidFill>
                <a:latin typeface="arial"/>
                <a:ea typeface="arial"/>
                <a:cs typeface="arial"/>
                <a:sym typeface="arial"/>
              </a:rPr>
              <a:t>  </a:t>
            </a:r>
            <a:endParaRPr/>
          </a:p>
          <a:p>
            <a:pPr indent="-228600" lvl="0" marL="228600" rtl="0" algn="l">
              <a:lnSpc>
                <a:spcPct val="90000"/>
              </a:lnSpc>
              <a:spcBef>
                <a:spcPts val="1000"/>
              </a:spcBef>
              <a:spcAft>
                <a:spcPts val="0"/>
              </a:spcAft>
              <a:buClr>
                <a:schemeClr val="dk1"/>
              </a:buClr>
              <a:buSzPts val="2400"/>
              <a:buChar char="•"/>
            </a:pPr>
            <a:r>
              <a:rPr lang="en-US" sz="2400" u="sng">
                <a:solidFill>
                  <a:schemeClr val="hlink"/>
                </a:solidFill>
                <a:latin typeface="Times New Roman"/>
                <a:ea typeface="Times New Roman"/>
                <a:cs typeface="Times New Roman"/>
                <a:sym typeface="Times New Roman"/>
                <a:hlinkClick r:id="rId4"/>
              </a:rPr>
              <a:t>https://www.teachengineering.org/activities/view/uoh_piezo_lesson01_activity1</a:t>
            </a:r>
            <a:r>
              <a:rPr lang="en-US" sz="1600">
                <a:solidFill>
                  <a:srgbClr val="202124"/>
                </a:solidFill>
                <a:latin typeface="arial"/>
                <a:ea typeface="arial"/>
                <a:cs typeface="arial"/>
                <a:sym typeface="arial"/>
              </a:rPr>
              <a:t> -</a:t>
            </a:r>
            <a:r>
              <a:rPr b="0" i="0" lang="en-US" sz="1600">
                <a:solidFill>
                  <a:srgbClr val="3095C9"/>
                </a:solidFill>
                <a:latin typeface="Zilla Slab"/>
                <a:ea typeface="Zilla Slab"/>
                <a:cs typeface="Zilla Slab"/>
                <a:sym typeface="Zilla Slab"/>
              </a:rPr>
              <a:t>Building a Piezoelectric Generator</a:t>
            </a:r>
            <a:endParaRPr b="0" i="0" sz="1600">
              <a:solidFill>
                <a:srgbClr val="333333"/>
              </a:solidFill>
              <a:latin typeface="Open Sans"/>
              <a:ea typeface="Open Sans"/>
              <a:cs typeface="Open Sans"/>
              <a:sym typeface="Open Sans"/>
            </a:endParaRPr>
          </a:p>
          <a:p>
            <a:pPr indent="-228600" lvl="0" marL="228600" rtl="0" algn="l">
              <a:lnSpc>
                <a:spcPct val="90000"/>
              </a:lnSpc>
              <a:spcBef>
                <a:spcPts val="1000"/>
              </a:spcBef>
              <a:spcAft>
                <a:spcPts val="0"/>
              </a:spcAft>
              <a:buClr>
                <a:schemeClr val="dk1"/>
              </a:buClr>
              <a:buSzPts val="1600"/>
              <a:buChar char="•"/>
            </a:pPr>
            <a:br>
              <a:rPr lang="en-US" sz="1600"/>
            </a:br>
            <a:endParaRPr sz="2400">
              <a:latin typeface="Times New Roman"/>
              <a:ea typeface="Times New Roman"/>
              <a:cs typeface="Times New Roman"/>
              <a:sym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2"/>
          <p:cNvSpPr txBox="1"/>
          <p:nvPr>
            <p:ph type="title"/>
          </p:nvPr>
        </p:nvSpPr>
        <p:spPr>
          <a:xfrm>
            <a:off x="592015" y="365125"/>
            <a:ext cx="10515600" cy="619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2800"/>
              <a:buFont typeface="Arial Black"/>
              <a:buNone/>
            </a:pPr>
            <a:r>
              <a:rPr b="1" lang="en-US" sz="2800">
                <a:solidFill>
                  <a:srgbClr val="002060"/>
                </a:solidFill>
                <a:latin typeface="Arial Black"/>
                <a:ea typeface="Arial Black"/>
                <a:cs typeface="Arial Black"/>
                <a:sym typeface="Arial Black"/>
              </a:rPr>
              <a:t>Cont…</a:t>
            </a:r>
            <a:endParaRPr/>
          </a:p>
        </p:txBody>
      </p:sp>
      <p:sp>
        <p:nvSpPr>
          <p:cNvPr id="622" name="Google Shape;622;p72"/>
          <p:cNvSpPr txBox="1"/>
          <p:nvPr>
            <p:ph idx="1" type="body"/>
          </p:nvPr>
        </p:nvSpPr>
        <p:spPr>
          <a:xfrm>
            <a:off x="838200" y="1136073"/>
            <a:ext cx="10515600" cy="5356800"/>
          </a:xfrm>
          <a:prstGeom prst="rect">
            <a:avLst/>
          </a:prstGeom>
          <a:noFill/>
          <a:ln>
            <a:noFill/>
          </a:ln>
        </p:spPr>
        <p:txBody>
          <a:bodyPr anchorCtr="0" anchor="t" bIns="45700" lIns="91425" spcFirstLastPara="1" rIns="91425" wrap="square" tIns="45700">
            <a:noAutofit/>
          </a:bodyPr>
          <a:lstStyle/>
          <a:p>
            <a:pPr indent="-228600" lvl="0" marL="228600" rtl="0" algn="just">
              <a:lnSpc>
                <a:spcPct val="15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Crystals of certain classes are said to show </a:t>
            </a:r>
            <a:r>
              <a:rPr lang="en-US" sz="2400">
                <a:solidFill>
                  <a:srgbClr val="FF0000"/>
                </a:solidFill>
                <a:latin typeface="Times New Roman"/>
                <a:ea typeface="Times New Roman"/>
                <a:cs typeface="Times New Roman"/>
                <a:sym typeface="Times New Roman"/>
              </a:rPr>
              <a:t>piezoelectric effect </a:t>
            </a:r>
            <a:r>
              <a:rPr lang="en-US" sz="2400">
                <a:latin typeface="Times New Roman"/>
                <a:ea typeface="Times New Roman"/>
                <a:cs typeface="Times New Roman"/>
                <a:sym typeface="Times New Roman"/>
              </a:rPr>
              <a:t>which essentially means </a:t>
            </a:r>
            <a:r>
              <a:rPr lang="en-US" sz="2400">
                <a:solidFill>
                  <a:srgbClr val="FF0000"/>
                </a:solidFill>
                <a:latin typeface="Times New Roman"/>
                <a:ea typeface="Times New Roman"/>
                <a:cs typeface="Times New Roman"/>
                <a:sym typeface="Times New Roman"/>
              </a:rPr>
              <a:t>electric polarization </a:t>
            </a:r>
            <a:r>
              <a:rPr lang="en-US" sz="2400">
                <a:latin typeface="Times New Roman"/>
                <a:ea typeface="Times New Roman"/>
                <a:cs typeface="Times New Roman"/>
                <a:sym typeface="Times New Roman"/>
              </a:rPr>
              <a:t>produced by mechanical strain in the crystals. Such a polarization is believed to occur because of </a:t>
            </a:r>
            <a:r>
              <a:rPr lang="en-US" sz="2400">
                <a:solidFill>
                  <a:srgbClr val="FF0000"/>
                </a:solidFill>
                <a:latin typeface="Times New Roman"/>
                <a:ea typeface="Times New Roman"/>
                <a:cs typeface="Times New Roman"/>
                <a:sym typeface="Times New Roman"/>
              </a:rPr>
              <a:t>asymmetric crystal structure</a:t>
            </a:r>
            <a:r>
              <a:rPr lang="en-US" sz="2400">
                <a:latin typeface="Times New Roman"/>
                <a:ea typeface="Times New Roman"/>
                <a:cs typeface="Times New Roman"/>
                <a:sym typeface="Times New Roman"/>
              </a:rPr>
              <a:t>. </a:t>
            </a:r>
            <a:endParaRPr/>
          </a:p>
          <a:p>
            <a:pPr indent="-228600" lvl="0" marL="228600" rtl="0" algn="just">
              <a:lnSpc>
                <a:spcPct val="15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effect is reversible in the sense that a strain may be produced in the crystal by electrically polarizing it using an external source . </a:t>
            </a:r>
            <a:endParaRPr/>
          </a:p>
          <a:p>
            <a:pPr indent="-228600" lvl="0" marL="228600" rtl="0" algn="just">
              <a:lnSpc>
                <a:spcPct val="15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While the </a:t>
            </a:r>
            <a:r>
              <a:rPr lang="en-US" sz="2400">
                <a:solidFill>
                  <a:srgbClr val="FF0000"/>
                </a:solidFill>
                <a:latin typeface="Times New Roman"/>
                <a:ea typeface="Times New Roman"/>
                <a:cs typeface="Times New Roman"/>
                <a:sym typeface="Times New Roman"/>
              </a:rPr>
              <a:t>mechanical input to electrical output </a:t>
            </a:r>
            <a:r>
              <a:rPr lang="en-US" sz="2400">
                <a:latin typeface="Times New Roman"/>
                <a:ea typeface="Times New Roman"/>
                <a:cs typeface="Times New Roman"/>
                <a:sym typeface="Times New Roman"/>
              </a:rPr>
              <a:t>form is used in developing transducers extensively, the </a:t>
            </a:r>
            <a:r>
              <a:rPr lang="en-US" sz="2400">
                <a:solidFill>
                  <a:srgbClr val="FF0000"/>
                </a:solidFill>
                <a:latin typeface="Times New Roman"/>
                <a:ea typeface="Times New Roman"/>
                <a:cs typeface="Times New Roman"/>
                <a:sym typeface="Times New Roman"/>
              </a:rPr>
              <a:t>reverse effect </a:t>
            </a:r>
            <a:r>
              <a:rPr lang="en-US" sz="2400">
                <a:latin typeface="Times New Roman"/>
                <a:ea typeface="Times New Roman"/>
                <a:cs typeface="Times New Roman"/>
                <a:sym typeface="Times New Roman"/>
              </a:rPr>
              <a:t>is used in many modem gadgets such as </a:t>
            </a:r>
            <a:r>
              <a:rPr lang="en-US" sz="2400">
                <a:solidFill>
                  <a:srgbClr val="FF0000"/>
                </a:solidFill>
                <a:latin typeface="Times New Roman"/>
                <a:ea typeface="Times New Roman"/>
                <a:cs typeface="Times New Roman"/>
                <a:sym typeface="Times New Roman"/>
              </a:rPr>
              <a:t>sonar systems</a:t>
            </a:r>
            <a:r>
              <a:rPr lang="en-US" sz="2400">
                <a:latin typeface="Times New Roman"/>
                <a:ea typeface="Times New Roman"/>
                <a:cs typeface="Times New Roman"/>
                <a:sym typeface="Times New Roman"/>
              </a:rPr>
              <a:t>, </a:t>
            </a:r>
            <a:r>
              <a:rPr lang="en-US" sz="2400">
                <a:solidFill>
                  <a:srgbClr val="FF0000"/>
                </a:solidFill>
                <a:latin typeface="Times New Roman"/>
                <a:ea typeface="Times New Roman"/>
                <a:cs typeface="Times New Roman"/>
                <a:sym typeface="Times New Roman"/>
              </a:rPr>
              <a:t>ultrasonic non-destructive test equipment, ultrasonic flowmeters, pump for inkjet printers</a:t>
            </a:r>
            <a:r>
              <a:rPr lang="en-US" sz="2400">
                <a:latin typeface="Times New Roman"/>
                <a:ea typeface="Times New Roman"/>
                <a:cs typeface="Times New Roman"/>
                <a:sym typeface="Times New Roman"/>
              </a:rPr>
              <a:t>, and so on.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3"/>
          <p:cNvSpPr txBox="1"/>
          <p:nvPr>
            <p:ph type="title"/>
          </p:nvPr>
        </p:nvSpPr>
        <p:spPr>
          <a:xfrm>
            <a:off x="838200" y="168707"/>
            <a:ext cx="10515600" cy="512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2060"/>
              </a:buClr>
              <a:buSzPct val="100000"/>
              <a:buFont typeface="Calibri"/>
              <a:buNone/>
            </a:pPr>
            <a:r>
              <a:rPr b="1" lang="en-US">
                <a:solidFill>
                  <a:srgbClr val="002060"/>
                </a:solidFill>
              </a:rPr>
              <a:t>Cont…</a:t>
            </a:r>
            <a:endParaRPr/>
          </a:p>
        </p:txBody>
      </p:sp>
      <p:sp>
        <p:nvSpPr>
          <p:cNvPr id="628" name="Google Shape;628;p73"/>
          <p:cNvSpPr txBox="1"/>
          <p:nvPr>
            <p:ph idx="1" type="body"/>
          </p:nvPr>
        </p:nvSpPr>
        <p:spPr>
          <a:xfrm>
            <a:off x="838200" y="858982"/>
            <a:ext cx="10515600" cy="53181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000"/>
              <a:buChar char="•"/>
            </a:pPr>
            <a:r>
              <a:rPr lang="en-US" sz="2000">
                <a:latin typeface="Times New Roman"/>
                <a:ea typeface="Times New Roman"/>
                <a:cs typeface="Times New Roman"/>
                <a:sym typeface="Times New Roman"/>
              </a:rPr>
              <a:t>Also a piezoelectric crystal is represented by a · set of three Cartesian coordinates so that the</a:t>
            </a:r>
            <a:endParaRPr/>
          </a:p>
          <a:p>
            <a:pPr indent="-228600" lvl="0" marL="228600" rtl="0" algn="just">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polarization P can be represented in the vector form as</a:t>
            </a:r>
            <a:endParaRPr/>
          </a:p>
          <a:p>
            <a:pPr indent="0" lvl="0" marL="0" rtl="0" algn="just">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However, </a:t>
            </a:r>
            <a:r>
              <a:rPr lang="en-US" sz="2000">
                <a:solidFill>
                  <a:srgbClr val="FF0000"/>
                </a:solidFill>
                <a:latin typeface="Times New Roman"/>
                <a:ea typeface="Times New Roman"/>
                <a:cs typeface="Times New Roman"/>
                <a:sym typeface="Times New Roman"/>
              </a:rPr>
              <a:t>Pxx, Pyy, Pzz </a:t>
            </a:r>
            <a:r>
              <a:rPr lang="en-US" sz="2000">
                <a:latin typeface="Times New Roman"/>
                <a:ea typeface="Times New Roman"/>
                <a:cs typeface="Times New Roman"/>
                <a:sym typeface="Times New Roman"/>
              </a:rPr>
              <a:t>are again related to the </a:t>
            </a:r>
            <a:r>
              <a:rPr lang="en-US" sz="2000">
                <a:solidFill>
                  <a:srgbClr val="FF0000"/>
                </a:solidFill>
                <a:latin typeface="Times New Roman"/>
                <a:ea typeface="Times New Roman"/>
                <a:cs typeface="Times New Roman"/>
                <a:sym typeface="Times New Roman"/>
              </a:rPr>
              <a:t>stresses, axial and shear</a:t>
            </a:r>
            <a:r>
              <a:rPr lang="en-US" sz="2000">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σ </a:t>
            </a:r>
            <a:r>
              <a:rPr lang="en-US" sz="2000">
                <a:latin typeface="Times New Roman"/>
                <a:ea typeface="Times New Roman"/>
                <a:cs typeface="Times New Roman"/>
                <a:sym typeface="Times New Roman"/>
              </a:rPr>
              <a:t>and </a:t>
            </a:r>
            <a:r>
              <a:rPr i="1" lang="en-US" sz="2000">
                <a:solidFill>
                  <a:srgbClr val="FF0000"/>
                </a:solidFill>
                <a:latin typeface="Times New Roman"/>
                <a:ea typeface="Times New Roman"/>
                <a:cs typeface="Times New Roman"/>
                <a:sym typeface="Times New Roman"/>
              </a:rPr>
              <a:t>X </a:t>
            </a:r>
            <a:r>
              <a:rPr lang="en-US" sz="2000">
                <a:latin typeface="Times New Roman"/>
                <a:ea typeface="Times New Roman"/>
                <a:cs typeface="Times New Roman"/>
                <a:sym typeface="Times New Roman"/>
              </a:rPr>
              <a:t>in terms of </a:t>
            </a:r>
            <a:r>
              <a:rPr lang="en-US" sz="2000">
                <a:solidFill>
                  <a:srgbClr val="FF0000"/>
                </a:solidFill>
                <a:latin typeface="Times New Roman"/>
                <a:ea typeface="Times New Roman"/>
                <a:cs typeface="Times New Roman"/>
                <a:sym typeface="Times New Roman"/>
              </a:rPr>
              <a:t>axes-dependent coefficients caned d-constants</a:t>
            </a:r>
            <a:r>
              <a:rPr lang="en-US" sz="2000">
                <a:latin typeface="Times New Roman"/>
                <a:ea typeface="Times New Roman"/>
                <a:cs typeface="Times New Roman"/>
                <a:sym typeface="Times New Roman"/>
              </a:rPr>
              <a:t> of the crystal. With the axial and shear axe as shown in figure with reference to the crystal axes X-Y-Z, we obtain</a:t>
            </a:r>
            <a:endParaRPr sz="20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a:p>
        </p:txBody>
      </p:sp>
      <p:pic>
        <p:nvPicPr>
          <p:cNvPr id="629" name="Google Shape;629;p73"/>
          <p:cNvPicPr preferRelativeResize="0"/>
          <p:nvPr/>
        </p:nvPicPr>
        <p:blipFill rotWithShape="1">
          <a:blip r:embed="rId3">
            <a:alphaModFix/>
          </a:blip>
          <a:srcRect b="0" l="0" r="0" t="0"/>
          <a:stretch/>
        </p:blipFill>
        <p:spPr>
          <a:xfrm>
            <a:off x="3517472" y="1521722"/>
            <a:ext cx="3974123" cy="579438"/>
          </a:xfrm>
          <a:prstGeom prst="rect">
            <a:avLst/>
          </a:prstGeom>
          <a:noFill/>
          <a:ln>
            <a:noFill/>
          </a:ln>
        </p:spPr>
      </p:pic>
      <p:pic>
        <p:nvPicPr>
          <p:cNvPr id="630" name="Google Shape;630;p73"/>
          <p:cNvPicPr preferRelativeResize="0"/>
          <p:nvPr/>
        </p:nvPicPr>
        <p:blipFill rotWithShape="1">
          <a:blip r:embed="rId4">
            <a:alphaModFix/>
          </a:blip>
          <a:srcRect b="0" l="0" r="0" t="0"/>
          <a:stretch/>
        </p:blipFill>
        <p:spPr>
          <a:xfrm>
            <a:off x="636104" y="3127513"/>
            <a:ext cx="10717696" cy="356178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4"/>
          <p:cNvSpPr txBox="1"/>
          <p:nvPr>
            <p:ph type="title"/>
          </p:nvPr>
        </p:nvSpPr>
        <p:spPr>
          <a:xfrm>
            <a:off x="838200" y="365126"/>
            <a:ext cx="10515600" cy="690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alibri"/>
              <a:buNone/>
            </a:pPr>
            <a:r>
              <a:rPr b="1" lang="en-US" sz="4000">
                <a:solidFill>
                  <a:srgbClr val="002060"/>
                </a:solidFill>
              </a:rPr>
              <a:t>Cont…</a:t>
            </a:r>
            <a:endParaRPr/>
          </a:p>
        </p:txBody>
      </p:sp>
      <p:sp>
        <p:nvSpPr>
          <p:cNvPr id="636" name="Google Shape;636;p74"/>
          <p:cNvSpPr txBox="1"/>
          <p:nvPr>
            <p:ph idx="1" type="body"/>
          </p:nvPr>
        </p:nvSpPr>
        <p:spPr>
          <a:xfrm>
            <a:off x="838200" y="1389185"/>
            <a:ext cx="10515600" cy="47877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 d-constants are defined as:</a:t>
            </a:r>
            <a:endParaRPr/>
          </a:p>
          <a:p>
            <a:pPr indent="-228600" lvl="0" marL="228600" rtl="0" algn="l">
              <a:lnSpc>
                <a:spcPct val="90000"/>
              </a:lnSpc>
              <a:spcBef>
                <a:spcPts val="1000"/>
              </a:spcBef>
              <a:spcAft>
                <a:spcPts val="0"/>
              </a:spcAft>
              <a:buClr>
                <a:srgbClr val="FF0000"/>
              </a:buClr>
              <a:buSzPts val="2800"/>
              <a:buChar char="•"/>
            </a:pPr>
            <a:r>
              <a:rPr lang="en-US">
                <a:solidFill>
                  <a:srgbClr val="FF0000"/>
                </a:solidFill>
                <a:latin typeface="Times New Roman"/>
                <a:ea typeface="Times New Roman"/>
                <a:cs typeface="Times New Roman"/>
                <a:sym typeface="Times New Roman"/>
              </a:rPr>
              <a:t>d</a:t>
            </a:r>
            <a:r>
              <a:rPr lang="en-US" sz="1800">
                <a:solidFill>
                  <a:srgbClr val="FF0000"/>
                </a:solidFill>
                <a:latin typeface="Times New Roman"/>
                <a:ea typeface="Times New Roman"/>
                <a:cs typeface="Times New Roman"/>
                <a:sym typeface="Times New Roman"/>
              </a:rPr>
              <a:t>ij</a:t>
            </a:r>
            <a:r>
              <a:rPr lang="en-US">
                <a:solidFill>
                  <a:srgbClr val="FF0000"/>
                </a:solidFill>
                <a:latin typeface="Times New Roman"/>
                <a:ea typeface="Times New Roman"/>
                <a:cs typeface="Times New Roman"/>
                <a:sym typeface="Times New Roman"/>
              </a:rPr>
              <a:t> = Charge generated in direction i/ force applied in direction j</a:t>
            </a:r>
            <a:endParaRPr/>
          </a:p>
          <a:p>
            <a:pPr indent="0" lvl="0" marL="0" rtl="0" algn="ctr">
              <a:lnSpc>
                <a:spcPct val="90000"/>
              </a:lnSpc>
              <a:spcBef>
                <a:spcPts val="1000"/>
              </a:spcBef>
              <a:spcAft>
                <a:spcPts val="0"/>
              </a:spcAft>
              <a:buClr>
                <a:srgbClr val="FF0000"/>
              </a:buClr>
              <a:buSzPts val="2800"/>
              <a:buNone/>
            </a:pPr>
            <a:r>
              <a:rPr lang="en-US">
                <a:solidFill>
                  <a:srgbClr val="FF0000"/>
                </a:solidFill>
                <a:latin typeface="Times New Roman"/>
                <a:ea typeface="Times New Roman"/>
                <a:cs typeface="Times New Roman"/>
                <a:sym typeface="Times New Roman"/>
              </a:rPr>
              <a:t>        =</a:t>
            </a:r>
            <a:r>
              <a:rPr i="1" lang="en-US">
                <a:solidFill>
                  <a:srgbClr val="FF0000"/>
                </a:solidFill>
                <a:latin typeface="Times New Roman"/>
                <a:ea typeface="Times New Roman"/>
                <a:cs typeface="Times New Roman"/>
                <a:sym typeface="Times New Roman"/>
              </a:rPr>
              <a:t>Q</a:t>
            </a:r>
            <a:r>
              <a:rPr i="1" lang="en-US" sz="2000">
                <a:solidFill>
                  <a:srgbClr val="FF0000"/>
                </a:solidFill>
                <a:latin typeface="Times New Roman"/>
                <a:ea typeface="Times New Roman"/>
                <a:cs typeface="Times New Roman"/>
                <a:sym typeface="Times New Roman"/>
              </a:rPr>
              <a:t>i  </a:t>
            </a:r>
            <a:r>
              <a:rPr i="1" lang="en-US">
                <a:solidFill>
                  <a:srgbClr val="FF0000"/>
                </a:solidFill>
                <a:latin typeface="Times New Roman"/>
                <a:ea typeface="Times New Roman"/>
                <a:cs typeface="Times New Roman"/>
                <a:sym typeface="Times New Roman"/>
              </a:rPr>
              <a:t>/ f</a:t>
            </a:r>
            <a:r>
              <a:rPr i="1" lang="en-US" sz="1800">
                <a:solidFill>
                  <a:srgbClr val="FF0000"/>
                </a:solidFill>
                <a:latin typeface="Times New Roman"/>
                <a:ea typeface="Times New Roman"/>
                <a:cs typeface="Times New Roman"/>
                <a:sym typeface="Times New Roman"/>
              </a:rPr>
              <a:t>j</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reverse effect d-coefficients are similarly defined as</a:t>
            </a:r>
            <a:endParaRPr/>
          </a:p>
          <a:p>
            <a:pPr indent="0" lvl="0" marL="0" rtl="0" algn="ctr">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a:t>
            </a:r>
            <a:r>
              <a:rPr lang="en-US">
                <a:solidFill>
                  <a:srgbClr val="FF0000"/>
                </a:solidFill>
                <a:latin typeface="Times New Roman"/>
                <a:ea typeface="Times New Roman"/>
                <a:cs typeface="Times New Roman"/>
                <a:sym typeface="Times New Roman"/>
              </a:rPr>
              <a:t>d</a:t>
            </a:r>
            <a:r>
              <a:rPr lang="en-US" sz="1800">
                <a:solidFill>
                  <a:srgbClr val="FF0000"/>
                </a:solidFill>
                <a:latin typeface="Times New Roman"/>
                <a:ea typeface="Times New Roman"/>
                <a:cs typeface="Times New Roman"/>
                <a:sym typeface="Times New Roman"/>
              </a:rPr>
              <a:t>ij</a:t>
            </a:r>
            <a:r>
              <a:rPr lang="en-US">
                <a:solidFill>
                  <a:srgbClr val="FF0000"/>
                </a:solidFill>
                <a:latin typeface="Times New Roman"/>
                <a:ea typeface="Times New Roman"/>
                <a:cs typeface="Times New Roman"/>
                <a:sym typeface="Times New Roman"/>
              </a:rPr>
              <a:t> = Strain in direction i/ field applied in direction j</a:t>
            </a:r>
            <a:endParaRPr/>
          </a:p>
          <a:p>
            <a:pPr indent="0" lvl="0" marL="0" rtl="0" algn="ctr">
              <a:lnSpc>
                <a:spcPct val="90000"/>
              </a:lnSpc>
              <a:spcBef>
                <a:spcPts val="1000"/>
              </a:spcBef>
              <a:spcAft>
                <a:spcPts val="0"/>
              </a:spcAft>
              <a:buClr>
                <a:srgbClr val="FF0000"/>
              </a:buClr>
              <a:buSzPts val="2800"/>
              <a:buNone/>
            </a:pPr>
            <a:r>
              <a:rPr lang="en-US">
                <a:solidFill>
                  <a:srgbClr val="FF0000"/>
                </a:solidFill>
                <a:latin typeface="Times New Roman"/>
                <a:ea typeface="Times New Roman"/>
                <a:cs typeface="Times New Roman"/>
                <a:sym typeface="Times New Roman"/>
              </a:rPr>
              <a:t>= </a:t>
            </a:r>
            <a:r>
              <a:rPr b="0" i="0" lang="en-US">
                <a:solidFill>
                  <a:srgbClr val="FF0000"/>
                </a:solidFill>
                <a:latin typeface="Times New Roman"/>
                <a:ea typeface="Times New Roman"/>
                <a:cs typeface="Times New Roman"/>
                <a:sym typeface="Times New Roman"/>
              </a:rPr>
              <a:t>ε / E  </a:t>
            </a:r>
            <a:r>
              <a:rPr b="0" i="0" lang="en-US">
                <a:latin typeface="Times New Roman"/>
                <a:ea typeface="Times New Roman"/>
                <a:cs typeface="Times New Roman"/>
                <a:sym typeface="Times New Roman"/>
              </a:rPr>
              <a:t>expressed as (m/m) / (V/m)</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Once other coefficient which is of importance in practical design is the </a:t>
            </a:r>
            <a:r>
              <a:rPr lang="en-US">
                <a:solidFill>
                  <a:srgbClr val="FF0000"/>
                </a:solidFill>
                <a:latin typeface="Times New Roman"/>
                <a:ea typeface="Times New Roman"/>
                <a:cs typeface="Times New Roman"/>
                <a:sym typeface="Times New Roman"/>
              </a:rPr>
              <a:t>g-coefficient</a:t>
            </a:r>
            <a:r>
              <a:rPr lang="en-US">
                <a:latin typeface="Times New Roman"/>
                <a:ea typeface="Times New Roman"/>
                <a:cs typeface="Times New Roman"/>
                <a:sym typeface="Times New Roman"/>
              </a:rPr>
              <a:t> and its related to the </a:t>
            </a:r>
            <a:r>
              <a:rPr lang="en-US">
                <a:solidFill>
                  <a:srgbClr val="FF0000"/>
                </a:solidFill>
                <a:latin typeface="Times New Roman"/>
                <a:ea typeface="Times New Roman"/>
                <a:cs typeface="Times New Roman"/>
                <a:sym typeface="Times New Roman"/>
              </a:rPr>
              <a:t>d-coefficient</a:t>
            </a:r>
            <a:r>
              <a:rPr lang="en-US">
                <a:latin typeface="Times New Roman"/>
                <a:ea typeface="Times New Roman"/>
                <a:cs typeface="Times New Roman"/>
                <a:sym typeface="Times New Roman"/>
              </a:rPr>
              <a:t> by the dielectric constant of the material.</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5"/>
          <p:cNvSpPr txBox="1"/>
          <p:nvPr>
            <p:ph type="title"/>
          </p:nvPr>
        </p:nvSpPr>
        <p:spPr>
          <a:xfrm>
            <a:off x="838200" y="365126"/>
            <a:ext cx="10515600" cy="918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400"/>
              <a:buFont typeface="Calibri"/>
              <a:buNone/>
            </a:pPr>
            <a:r>
              <a:rPr b="1" lang="en-US">
                <a:solidFill>
                  <a:srgbClr val="002060"/>
                </a:solidFill>
              </a:rPr>
              <a:t>Cont…</a:t>
            </a:r>
            <a:endParaRPr/>
          </a:p>
        </p:txBody>
      </p:sp>
      <p:sp>
        <p:nvSpPr>
          <p:cNvPr id="642" name="Google Shape;642;p75"/>
          <p:cNvSpPr txBox="1"/>
          <p:nvPr>
            <p:ph idx="1" type="body"/>
          </p:nvPr>
        </p:nvSpPr>
        <p:spPr>
          <a:xfrm>
            <a:off x="838200" y="1577130"/>
            <a:ext cx="10515600" cy="45999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t>It is </a:t>
            </a:r>
            <a:r>
              <a:rPr lang="en-US">
                <a:latin typeface="Times New Roman"/>
                <a:ea typeface="Times New Roman"/>
                <a:cs typeface="Times New Roman"/>
                <a:sym typeface="Times New Roman"/>
              </a:rPr>
              <a:t>defined as the </a:t>
            </a:r>
            <a:r>
              <a:rPr lang="en-US">
                <a:solidFill>
                  <a:srgbClr val="FF0000"/>
                </a:solidFill>
                <a:latin typeface="Times New Roman"/>
                <a:ea typeface="Times New Roman"/>
                <a:cs typeface="Times New Roman"/>
                <a:sym typeface="Times New Roman"/>
              </a:rPr>
              <a:t>voltage gradient </a:t>
            </a:r>
            <a:r>
              <a:rPr lang="en-US">
                <a:latin typeface="Times New Roman"/>
                <a:ea typeface="Times New Roman"/>
                <a:cs typeface="Times New Roman"/>
                <a:sym typeface="Times New Roman"/>
              </a:rPr>
              <a:t>or field in the crystal per unit pressure imparted to it.</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Maintaining the direction as before, it can be shown that</a:t>
            </a:r>
            <a:endParaRPr/>
          </a:p>
          <a:p>
            <a:pPr indent="-50800" lvl="0" marL="22860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50800" lvl="0" marL="22860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a:t>
            </a:r>
            <a:r>
              <a:rPr lang="en-US">
                <a:solidFill>
                  <a:srgbClr val="FF0000"/>
                </a:solidFill>
                <a:latin typeface="Times New Roman"/>
                <a:ea typeface="Times New Roman"/>
                <a:cs typeface="Times New Roman"/>
                <a:sym typeface="Times New Roman"/>
              </a:rPr>
              <a:t>third coefficient h-coefficient </a:t>
            </a:r>
            <a:r>
              <a:rPr lang="en-US">
                <a:latin typeface="Times New Roman"/>
                <a:ea typeface="Times New Roman"/>
                <a:cs typeface="Times New Roman"/>
                <a:sym typeface="Times New Roman"/>
              </a:rPr>
              <a:t>is defined as the </a:t>
            </a:r>
            <a:r>
              <a:rPr lang="en-US">
                <a:solidFill>
                  <a:srgbClr val="FF0000"/>
                </a:solidFill>
                <a:latin typeface="Times New Roman"/>
                <a:ea typeface="Times New Roman"/>
                <a:cs typeface="Times New Roman"/>
                <a:sym typeface="Times New Roman"/>
              </a:rPr>
              <a:t>voltage gradient per unit strain</a:t>
            </a:r>
            <a:r>
              <a:rPr lang="en-US">
                <a:latin typeface="Times New Roman"/>
                <a:ea typeface="Times New Roman"/>
                <a:cs typeface="Times New Roman"/>
                <a:sym typeface="Times New Roman"/>
              </a:rPr>
              <a:t> which also appears to be the reciprocal of </a:t>
            </a:r>
            <a:r>
              <a:rPr i="1" lang="en-US">
                <a:solidFill>
                  <a:srgbClr val="FF0000"/>
                </a:solidFill>
                <a:latin typeface="Times New Roman"/>
                <a:ea typeface="Times New Roman"/>
                <a:cs typeface="Times New Roman"/>
                <a:sym typeface="Times New Roman"/>
              </a:rPr>
              <a:t>d</a:t>
            </a:r>
            <a:r>
              <a:rPr i="1" lang="en-US" sz="2000">
                <a:solidFill>
                  <a:srgbClr val="FF0000"/>
                </a:solidFill>
                <a:latin typeface="Times New Roman"/>
                <a:ea typeface="Times New Roman"/>
                <a:cs typeface="Times New Roman"/>
                <a:sym typeface="Times New Roman"/>
              </a:rPr>
              <a:t>ij</a:t>
            </a:r>
            <a:r>
              <a:rPr lang="en-US">
                <a:latin typeface="Times New Roman"/>
                <a:ea typeface="Times New Roman"/>
                <a:cs typeface="Times New Roman"/>
                <a:sym typeface="Times New Roman"/>
              </a:rPr>
              <a:t>.</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a:t>
            </a:r>
            <a:r>
              <a:rPr lang="en-US">
                <a:solidFill>
                  <a:srgbClr val="FF0000"/>
                </a:solidFill>
                <a:latin typeface="Times New Roman"/>
                <a:ea typeface="Times New Roman"/>
                <a:cs typeface="Times New Roman"/>
                <a:sym typeface="Times New Roman"/>
              </a:rPr>
              <a:t>h coefficient is easily obtained by g-coefficient </a:t>
            </a:r>
            <a:r>
              <a:rPr lang="en-US">
                <a:latin typeface="Times New Roman"/>
                <a:ea typeface="Times New Roman"/>
                <a:cs typeface="Times New Roman"/>
                <a:sym typeface="Times New Roman"/>
              </a:rPr>
              <a:t>by multiplying it with </a:t>
            </a:r>
            <a:r>
              <a:rPr lang="en-US">
                <a:solidFill>
                  <a:srgbClr val="FF0000"/>
                </a:solidFill>
                <a:latin typeface="Times New Roman"/>
                <a:ea typeface="Times New Roman"/>
                <a:cs typeface="Times New Roman"/>
                <a:sym typeface="Times New Roman"/>
              </a:rPr>
              <a:t>young’s modulus </a:t>
            </a:r>
            <a:r>
              <a:rPr lang="en-US">
                <a:latin typeface="Times New Roman"/>
                <a:ea typeface="Times New Roman"/>
                <a:cs typeface="Times New Roman"/>
                <a:sym typeface="Times New Roman"/>
              </a:rPr>
              <a:t>in the appropriate direction.</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baseline="30000"/>
          </a:p>
        </p:txBody>
      </p:sp>
      <p:sp>
        <p:nvSpPr>
          <p:cNvPr id="643" name="Google Shape;643;p75"/>
          <p:cNvSpPr txBox="1"/>
          <p:nvPr/>
        </p:nvSpPr>
        <p:spPr>
          <a:xfrm>
            <a:off x="4248689" y="3057167"/>
            <a:ext cx="2429100" cy="743700"/>
          </a:xfrm>
          <a:prstGeom prst="rect">
            <a:avLst/>
          </a:prstGeom>
          <a:blipFill rotWithShape="1">
            <a:blip r:embed="rId3">
              <a:alphaModFix/>
            </a:blip>
            <a:stretch>
              <a:fillRect b="-908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6"/>
          <p:cNvSpPr txBox="1"/>
          <p:nvPr>
            <p:ph type="title"/>
          </p:nvPr>
        </p:nvSpPr>
        <p:spPr>
          <a:xfrm>
            <a:off x="838200" y="365126"/>
            <a:ext cx="10515600" cy="315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2060"/>
              </a:buClr>
              <a:buSzPts val="3600"/>
              <a:buFont typeface="Calibri"/>
              <a:buNone/>
            </a:pPr>
            <a:r>
              <a:rPr b="1" lang="en-US" sz="3600">
                <a:solidFill>
                  <a:srgbClr val="002060"/>
                </a:solidFill>
              </a:rPr>
              <a:t>Cont…</a:t>
            </a:r>
            <a:endParaRPr sz="3600"/>
          </a:p>
        </p:txBody>
      </p:sp>
      <p:sp>
        <p:nvSpPr>
          <p:cNvPr id="649" name="Google Shape;649;p76"/>
          <p:cNvSpPr txBox="1"/>
          <p:nvPr>
            <p:ph idx="1" type="body"/>
          </p:nvPr>
        </p:nvSpPr>
        <p:spPr>
          <a:xfrm>
            <a:off x="838200" y="1019908"/>
            <a:ext cx="10515600" cy="51570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Crystals of various uses are characterized by coupling coefficient which actually is a measure of the efficiency of the crystal as energy converter.</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numerical value of coupling coefficient is given by </a:t>
            </a:r>
            <a:endParaRPr/>
          </a:p>
          <a:p>
            <a:pPr indent="-50800" lvl="0" marL="228600" rtl="0" algn="just">
              <a:lnSpc>
                <a:spcPct val="90000"/>
              </a:lnSpc>
              <a:spcBef>
                <a:spcPts val="1000"/>
              </a:spcBef>
              <a:spcAft>
                <a:spcPts val="0"/>
              </a:spcAft>
              <a:buClr>
                <a:schemeClr val="dk1"/>
              </a:buClr>
              <a:buSzPts val="2800"/>
              <a:buNone/>
            </a:pPr>
            <a:r>
              <a:t/>
            </a:r>
            <a:endParaRPr i="1">
              <a:solidFill>
                <a:srgbClr val="FF0000"/>
              </a:solidFill>
              <a:latin typeface="Times New Roman"/>
              <a:ea typeface="Times New Roman"/>
              <a:cs typeface="Times New Roman"/>
              <a:sym typeface="Times New Roman"/>
            </a:endParaRPr>
          </a:p>
          <a:p>
            <a:pPr indent="-50800" lvl="0" marL="228600" rtl="0" algn="just">
              <a:lnSpc>
                <a:spcPct val="90000"/>
              </a:lnSpc>
              <a:spcBef>
                <a:spcPts val="1000"/>
              </a:spcBef>
              <a:spcAft>
                <a:spcPts val="0"/>
              </a:spcAft>
              <a:buClr>
                <a:schemeClr val="dk1"/>
              </a:buClr>
              <a:buSzPts val="2800"/>
              <a:buNone/>
            </a:pPr>
            <a:r>
              <a:t/>
            </a:r>
            <a:endParaRPr i="1">
              <a:solidFill>
                <a:srgbClr val="FF0000"/>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value of </a:t>
            </a:r>
            <a:r>
              <a:rPr lang="en-US">
                <a:solidFill>
                  <a:srgbClr val="FF0000"/>
                </a:solidFill>
                <a:latin typeface="Times New Roman"/>
                <a:ea typeface="Times New Roman"/>
                <a:cs typeface="Times New Roman"/>
                <a:sym typeface="Times New Roman"/>
              </a:rPr>
              <a:t>d</a:t>
            </a:r>
            <a:r>
              <a:rPr lang="en-US" sz="2000">
                <a:solidFill>
                  <a:srgbClr val="FF0000"/>
                </a:solidFill>
                <a:latin typeface="Times New Roman"/>
                <a:ea typeface="Times New Roman"/>
                <a:cs typeface="Times New Roman"/>
                <a:sym typeface="Times New Roman"/>
              </a:rPr>
              <a:t>11 </a:t>
            </a:r>
            <a:r>
              <a:rPr lang="en-US">
                <a:latin typeface="Times New Roman"/>
                <a:ea typeface="Times New Roman"/>
                <a:cs typeface="Times New Roman"/>
                <a:sym typeface="Times New Roman"/>
              </a:rPr>
              <a:t>for </a:t>
            </a:r>
            <a:endParaRPr/>
          </a:p>
          <a:p>
            <a:pPr indent="0" lvl="0" marL="0" rtl="0" algn="just">
              <a:lnSpc>
                <a:spcPct val="90000"/>
              </a:lnSpc>
              <a:spcBef>
                <a:spcPts val="1000"/>
              </a:spcBef>
              <a:spcAft>
                <a:spcPts val="0"/>
              </a:spcAft>
              <a:buClr>
                <a:srgbClr val="FF0000"/>
              </a:buClr>
              <a:buSzPts val="2800"/>
              <a:buNone/>
            </a:pPr>
            <a:r>
              <a:rPr lang="en-US">
                <a:solidFill>
                  <a:srgbClr val="FF0000"/>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  quartz is 2.3x10</a:t>
            </a:r>
            <a:r>
              <a:rPr baseline="30000" lang="en-US">
                <a:latin typeface="Times New Roman"/>
                <a:ea typeface="Times New Roman"/>
                <a:cs typeface="Times New Roman"/>
                <a:sym typeface="Times New Roman"/>
              </a:rPr>
              <a:t>-12</a:t>
            </a:r>
            <a:r>
              <a:rPr lang="en-US">
                <a:latin typeface="Times New Roman"/>
                <a:ea typeface="Times New Roman"/>
                <a:cs typeface="Times New Roman"/>
                <a:sym typeface="Times New Roman"/>
              </a:rPr>
              <a:t>  coulombs/N </a:t>
            </a:r>
            <a:endParaRPr/>
          </a:p>
          <a:p>
            <a:pPr indent="0" lvl="0" marL="0" rtl="0" algn="just">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  dielectric constant is 4.06x10</a:t>
            </a:r>
            <a:r>
              <a:rPr baseline="30000" lang="en-US">
                <a:latin typeface="Times New Roman"/>
                <a:ea typeface="Times New Roman"/>
                <a:cs typeface="Times New Roman"/>
                <a:sym typeface="Times New Roman"/>
              </a:rPr>
              <a:t>-11</a:t>
            </a:r>
            <a:r>
              <a:rPr lang="en-US">
                <a:latin typeface="Times New Roman"/>
                <a:ea typeface="Times New Roman"/>
                <a:cs typeface="Times New Roman"/>
                <a:sym typeface="Times New Roman"/>
              </a:rPr>
              <a:t>  F/m.</a:t>
            </a:r>
            <a:endParaRPr/>
          </a:p>
          <a:p>
            <a:pPr indent="0" lvl="0" marL="0" rtl="0" algn="just">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  g</a:t>
            </a:r>
            <a:r>
              <a:rPr baseline="-25000" lang="en-US">
                <a:latin typeface="Times New Roman"/>
                <a:ea typeface="Times New Roman"/>
                <a:cs typeface="Times New Roman"/>
                <a:sym typeface="Times New Roman"/>
              </a:rPr>
              <a:t>11</a:t>
            </a:r>
            <a:r>
              <a:rPr lang="en-US">
                <a:latin typeface="Times New Roman"/>
                <a:ea typeface="Times New Roman"/>
                <a:cs typeface="Times New Roman"/>
                <a:sym typeface="Times New Roman"/>
              </a:rPr>
              <a:t> is 56X10</a:t>
            </a:r>
            <a:r>
              <a:rPr baseline="30000" lang="en-US">
                <a:latin typeface="Times New Roman"/>
                <a:ea typeface="Times New Roman"/>
                <a:cs typeface="Times New Roman"/>
                <a:sym typeface="Times New Roman"/>
              </a:rPr>
              <a:t>-3</a:t>
            </a:r>
            <a:r>
              <a:rPr lang="en-US">
                <a:latin typeface="Times New Roman"/>
                <a:ea typeface="Times New Roman"/>
                <a:cs typeface="Times New Roman"/>
                <a:sym typeface="Times New Roman"/>
              </a:rPr>
              <a:t>  (V/m)/(N/m2)</a:t>
            </a:r>
            <a:endParaRPr/>
          </a:p>
        </p:txBody>
      </p:sp>
      <p:pic>
        <p:nvPicPr>
          <p:cNvPr id="650" name="Google Shape;650;p76"/>
          <p:cNvPicPr preferRelativeResize="0"/>
          <p:nvPr/>
        </p:nvPicPr>
        <p:blipFill rotWithShape="1">
          <a:blip r:embed="rId3">
            <a:alphaModFix/>
          </a:blip>
          <a:srcRect b="0" l="0" r="0" t="0"/>
          <a:stretch/>
        </p:blipFill>
        <p:spPr>
          <a:xfrm>
            <a:off x="3823153" y="2822375"/>
            <a:ext cx="2534104" cy="71911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7"/>
          <p:cNvSpPr txBox="1"/>
          <p:nvPr>
            <p:ph type="title"/>
          </p:nvPr>
        </p:nvSpPr>
        <p:spPr>
          <a:xfrm>
            <a:off x="838200" y="365125"/>
            <a:ext cx="10515600" cy="63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3600"/>
              <a:buFont typeface="Calibri"/>
              <a:buNone/>
            </a:pPr>
            <a:r>
              <a:rPr b="1" lang="en-US" sz="3600">
                <a:solidFill>
                  <a:srgbClr val="002060"/>
                </a:solidFill>
              </a:rPr>
              <a:t>Piezoelectric materials</a:t>
            </a:r>
            <a:endParaRPr b="1" sz="3600">
              <a:solidFill>
                <a:srgbClr val="002060"/>
              </a:solidFill>
            </a:endParaRPr>
          </a:p>
        </p:txBody>
      </p:sp>
      <p:sp>
        <p:nvSpPr>
          <p:cNvPr id="656" name="Google Shape;656;p77"/>
          <p:cNvSpPr txBox="1"/>
          <p:nvPr>
            <p:ph idx="1" type="body"/>
          </p:nvPr>
        </p:nvSpPr>
        <p:spPr>
          <a:xfrm>
            <a:off x="838200" y="1393371"/>
            <a:ext cx="10515600" cy="47835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Materials are divided into </a:t>
            </a:r>
            <a:r>
              <a:rPr lang="en-US">
                <a:solidFill>
                  <a:srgbClr val="FF0000"/>
                </a:solidFill>
                <a:latin typeface="Times New Roman"/>
                <a:ea typeface="Times New Roman"/>
                <a:cs typeface="Times New Roman"/>
                <a:sym typeface="Times New Roman"/>
              </a:rPr>
              <a:t>2 groups</a:t>
            </a:r>
            <a:r>
              <a:rPr lang="en-US">
                <a:latin typeface="Times New Roman"/>
                <a:ea typeface="Times New Roman"/>
                <a:cs typeface="Times New Roman"/>
                <a:sym typeface="Times New Roman"/>
              </a:rPr>
              <a:t>:</a:t>
            </a:r>
            <a:endParaRPr/>
          </a:p>
          <a:p>
            <a:pPr indent="-571500" lvl="0" marL="571500" rtl="0" algn="just">
              <a:lnSpc>
                <a:spcPct val="90000"/>
              </a:lnSpc>
              <a:spcBef>
                <a:spcPts val="1000"/>
              </a:spcBef>
              <a:spcAft>
                <a:spcPts val="0"/>
              </a:spcAft>
              <a:buClr>
                <a:schemeClr val="dk1"/>
              </a:buClr>
              <a:buSzPts val="2800"/>
              <a:buAutoNum type="romanLcParenBoth"/>
            </a:pPr>
            <a:r>
              <a:rPr lang="en-US">
                <a:latin typeface="Times New Roman"/>
                <a:ea typeface="Times New Roman"/>
                <a:cs typeface="Times New Roman"/>
                <a:sym typeface="Times New Roman"/>
              </a:rPr>
              <a:t>Occur naturally such as Quartz, Rochelle salt NaKC</a:t>
            </a:r>
            <a:r>
              <a:rPr baseline="-25000" lang="en-US">
                <a:latin typeface="Times New Roman"/>
                <a:ea typeface="Times New Roman"/>
                <a:cs typeface="Times New Roman"/>
                <a:sym typeface="Times New Roman"/>
              </a:rPr>
              <a:t>4</a:t>
            </a:r>
            <a:r>
              <a:rPr lang="en-US">
                <a:latin typeface="Times New Roman"/>
                <a:ea typeface="Times New Roman"/>
                <a:cs typeface="Times New Roman"/>
                <a:sym typeface="Times New Roman"/>
              </a:rPr>
              <a:t>H</a:t>
            </a:r>
            <a:r>
              <a:rPr baseline="-25000" lang="en-US">
                <a:latin typeface="Times New Roman"/>
                <a:ea typeface="Times New Roman"/>
                <a:cs typeface="Times New Roman"/>
                <a:sym typeface="Times New Roman"/>
              </a:rPr>
              <a:t>4</a:t>
            </a:r>
            <a:r>
              <a:rPr lang="en-US">
                <a:latin typeface="Times New Roman"/>
                <a:ea typeface="Times New Roman"/>
                <a:cs typeface="Times New Roman"/>
                <a:sym typeface="Times New Roman"/>
              </a:rPr>
              <a:t>O</a:t>
            </a:r>
            <a:r>
              <a:rPr baseline="-25000" lang="en-US">
                <a:latin typeface="Times New Roman"/>
                <a:ea typeface="Times New Roman"/>
                <a:cs typeface="Times New Roman"/>
                <a:sym typeface="Times New Roman"/>
              </a:rPr>
              <a:t>6</a:t>
            </a:r>
            <a:r>
              <a:rPr lang="en-US">
                <a:latin typeface="Times New Roman"/>
                <a:ea typeface="Times New Roman"/>
                <a:cs typeface="Times New Roman"/>
                <a:sym typeface="Times New Roman"/>
              </a:rPr>
              <a:t>,  4H</a:t>
            </a:r>
            <a:r>
              <a:rPr baseline="-25000" lang="en-US">
                <a:latin typeface="Times New Roman"/>
                <a:ea typeface="Times New Roman"/>
                <a:cs typeface="Times New Roman"/>
                <a:sym typeface="Times New Roman"/>
              </a:rPr>
              <a:t>2</a:t>
            </a:r>
            <a:r>
              <a:rPr lang="en-US">
                <a:latin typeface="Times New Roman"/>
                <a:ea typeface="Times New Roman"/>
                <a:cs typeface="Times New Roman"/>
                <a:sym typeface="Times New Roman"/>
              </a:rPr>
              <a:t>O, tourmaline</a:t>
            </a:r>
            <a:endParaRPr/>
          </a:p>
          <a:p>
            <a:pPr indent="-571500" lvl="0" marL="571500" rtl="0" algn="just">
              <a:lnSpc>
                <a:spcPct val="90000"/>
              </a:lnSpc>
              <a:spcBef>
                <a:spcPts val="1000"/>
              </a:spcBef>
              <a:spcAft>
                <a:spcPts val="0"/>
              </a:spcAft>
              <a:buClr>
                <a:schemeClr val="dk1"/>
              </a:buClr>
              <a:buSzPts val="2800"/>
              <a:buAutoNum type="romanLcParenBoth"/>
            </a:pPr>
            <a:r>
              <a:rPr lang="en-US">
                <a:latin typeface="Times New Roman"/>
                <a:ea typeface="Times New Roman"/>
                <a:cs typeface="Times New Roman"/>
                <a:sym typeface="Times New Roman"/>
              </a:rPr>
              <a:t>those produced synthetically such as lithium sulphate (LS), NH</a:t>
            </a:r>
            <a:r>
              <a:rPr baseline="-25000" lang="en-US">
                <a:latin typeface="Times New Roman"/>
                <a:ea typeface="Times New Roman"/>
                <a:cs typeface="Times New Roman"/>
                <a:sym typeface="Times New Roman"/>
              </a:rPr>
              <a:t>4</a:t>
            </a:r>
            <a:r>
              <a:rPr lang="en-US">
                <a:latin typeface="Times New Roman"/>
                <a:ea typeface="Times New Roman"/>
                <a:cs typeface="Times New Roman"/>
                <a:sym typeface="Times New Roman"/>
              </a:rPr>
              <a:t>H</a:t>
            </a:r>
            <a:r>
              <a:rPr baseline="-25000" lang="en-US">
                <a:latin typeface="Times New Roman"/>
                <a:ea typeface="Times New Roman"/>
                <a:cs typeface="Times New Roman"/>
                <a:sym typeface="Times New Roman"/>
              </a:rPr>
              <a:t>2</a:t>
            </a:r>
            <a:r>
              <a:rPr lang="en-US">
                <a:latin typeface="Times New Roman"/>
                <a:ea typeface="Times New Roman"/>
                <a:cs typeface="Times New Roman"/>
                <a:sym typeface="Times New Roman"/>
              </a:rPr>
              <a:t>PO</a:t>
            </a:r>
            <a:r>
              <a:rPr baseline="-25000" lang="en-US">
                <a:latin typeface="Times New Roman"/>
                <a:ea typeface="Times New Roman"/>
                <a:cs typeface="Times New Roman"/>
                <a:sym typeface="Times New Roman"/>
              </a:rPr>
              <a:t>4  </a:t>
            </a:r>
            <a:r>
              <a:rPr lang="en-US">
                <a:latin typeface="Times New Roman"/>
                <a:ea typeface="Times New Roman"/>
                <a:cs typeface="Times New Roman"/>
                <a:sym typeface="Times New Roman"/>
              </a:rPr>
              <a:t>or ammonium dihydrogen Phosphate (ADP), BaTiO</a:t>
            </a:r>
            <a:r>
              <a:rPr baseline="-25000" lang="en-US">
                <a:latin typeface="Times New Roman"/>
                <a:ea typeface="Times New Roman"/>
                <a:cs typeface="Times New Roman"/>
                <a:sym typeface="Times New Roman"/>
              </a:rPr>
              <a:t>3</a:t>
            </a:r>
            <a:r>
              <a:rPr lang="en-US">
                <a:latin typeface="Times New Roman"/>
                <a:ea typeface="Times New Roman"/>
                <a:cs typeface="Times New Roman"/>
                <a:sym typeface="Times New Roman"/>
              </a:rPr>
              <a:t> or barium titanate (BT).</a:t>
            </a:r>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latin typeface="Times New Roman"/>
                <a:ea typeface="Times New Roman"/>
                <a:cs typeface="Times New Roman"/>
                <a:sym typeface="Times New Roman"/>
              </a:rPr>
              <a:t>Barium titanate </a:t>
            </a:r>
            <a:r>
              <a:rPr lang="en-US">
                <a:latin typeface="Times New Roman"/>
                <a:ea typeface="Times New Roman"/>
                <a:cs typeface="Times New Roman"/>
                <a:sym typeface="Times New Roman"/>
              </a:rPr>
              <a:t>is actually a </a:t>
            </a:r>
            <a:r>
              <a:rPr lang="en-US">
                <a:solidFill>
                  <a:srgbClr val="FF0000"/>
                </a:solidFill>
                <a:latin typeface="Times New Roman"/>
                <a:ea typeface="Times New Roman"/>
                <a:cs typeface="Times New Roman"/>
                <a:sym typeface="Times New Roman"/>
              </a:rPr>
              <a:t>ferroelectric ceramic</a:t>
            </a:r>
            <a:r>
              <a:rPr lang="en-US">
                <a:latin typeface="Times New Roman"/>
                <a:ea typeface="Times New Roman"/>
                <a:cs typeface="Times New Roman"/>
                <a:sym typeface="Times New Roman"/>
              </a:rPr>
              <a:t> and requires to be polarized before use.</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Besides, there are </a:t>
            </a:r>
            <a:r>
              <a:rPr lang="en-US">
                <a:solidFill>
                  <a:srgbClr val="FF0000"/>
                </a:solidFill>
                <a:latin typeface="Times New Roman"/>
                <a:ea typeface="Times New Roman"/>
                <a:cs typeface="Times New Roman"/>
                <a:sym typeface="Times New Roman"/>
              </a:rPr>
              <a:t>certain polymer films </a:t>
            </a:r>
            <a:r>
              <a:rPr lang="en-US">
                <a:latin typeface="Times New Roman"/>
                <a:ea typeface="Times New Roman"/>
                <a:cs typeface="Times New Roman"/>
                <a:sym typeface="Times New Roman"/>
              </a:rPr>
              <a:t>which also exhibit the </a:t>
            </a:r>
            <a:r>
              <a:rPr lang="en-US">
                <a:solidFill>
                  <a:srgbClr val="FF0000"/>
                </a:solidFill>
                <a:latin typeface="Times New Roman"/>
                <a:ea typeface="Times New Roman"/>
                <a:cs typeface="Times New Roman"/>
                <a:sym typeface="Times New Roman"/>
              </a:rPr>
              <a:t>piezoelectric property</a:t>
            </a:r>
            <a:r>
              <a:rPr lang="en-US">
                <a:latin typeface="Times New Roman"/>
                <a:ea typeface="Times New Roman"/>
                <a:cs typeface="Times New Roman"/>
                <a:sym typeface="Times New Roman"/>
              </a:rPr>
              <a: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78"/>
          <p:cNvPicPr preferRelativeResize="0"/>
          <p:nvPr>
            <p:ph idx="1" type="body"/>
          </p:nvPr>
        </p:nvPicPr>
        <p:blipFill rotWithShape="1">
          <a:blip r:embed="rId3">
            <a:alphaModFix/>
          </a:blip>
          <a:srcRect b="0" l="0" r="0" t="0"/>
          <a:stretch/>
        </p:blipFill>
        <p:spPr>
          <a:xfrm>
            <a:off x="530087" y="212035"/>
            <a:ext cx="11145000" cy="64209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9"/>
          <p:cNvSpPr txBox="1"/>
          <p:nvPr>
            <p:ph idx="1" type="body"/>
          </p:nvPr>
        </p:nvSpPr>
        <p:spPr>
          <a:xfrm>
            <a:off x="838200" y="624114"/>
            <a:ext cx="10515600" cy="55527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 </a:t>
            </a:r>
            <a:r>
              <a:rPr lang="en-US">
                <a:solidFill>
                  <a:srgbClr val="FF0000"/>
                </a:solidFill>
                <a:latin typeface="Times New Roman"/>
                <a:ea typeface="Times New Roman"/>
                <a:cs typeface="Times New Roman"/>
                <a:sym typeface="Times New Roman"/>
              </a:rPr>
              <a:t>material properties </a:t>
            </a:r>
            <a:r>
              <a:rPr lang="en-US">
                <a:latin typeface="Times New Roman"/>
                <a:ea typeface="Times New Roman"/>
                <a:cs typeface="Times New Roman"/>
                <a:sym typeface="Times New Roman"/>
              </a:rPr>
              <a:t>that are relevant to the piezoelectric sensors are </a:t>
            </a:r>
            <a:endParaRPr/>
          </a:p>
          <a:p>
            <a:pPr indent="0" lvl="0" marL="0" rtl="0" algn="just">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(i) dielectric constant, </a:t>
            </a:r>
            <a:endParaRPr/>
          </a:p>
          <a:p>
            <a:pPr indent="0" lvl="0" marL="0" rtl="0" algn="just">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(ii) d-coefficients (xx, say), </a:t>
            </a:r>
            <a:endParaRPr/>
          </a:p>
          <a:p>
            <a:pPr indent="0" lvl="0" marL="0" rtl="0" algn="just">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(iii) resistivity (specifically, volume resistivity is considered),</a:t>
            </a:r>
            <a:endParaRPr/>
          </a:p>
          <a:p>
            <a:pPr indent="0" lvl="0" marL="0" rtl="0" algn="just">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(iv) Young's modulus, </a:t>
            </a:r>
            <a:endParaRPr/>
          </a:p>
          <a:p>
            <a:pPr indent="0" lvl="0" marL="0" rtl="0" algn="just">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(v) humidity range (since above or below this range large 		      absorption of moisture occurs changing volume resistivity  	     </a:t>
            </a:r>
            <a:endParaRPr/>
          </a:p>
          <a:p>
            <a:pPr indent="0" lvl="0" marL="0" rtl="0" algn="just">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and performance characteristics), </a:t>
            </a:r>
            <a:endParaRPr/>
          </a:p>
          <a:p>
            <a:pPr indent="0" lvl="0" marL="0" rtl="0" algn="just">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(vi) temperature range, and </a:t>
            </a:r>
            <a:endParaRPr/>
          </a:p>
          <a:p>
            <a:pPr indent="0" lvl="0" marL="0" rtl="0" algn="just">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(vii) density.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8"/>
          <p:cNvSpPr txBox="1"/>
          <p:nvPr>
            <p:ph idx="1" type="body"/>
          </p:nvPr>
        </p:nvSpPr>
        <p:spPr>
          <a:xfrm>
            <a:off x="-16501815" y="-1221547"/>
            <a:ext cx="43893000" cy="10905600"/>
          </a:xfrm>
          <a:prstGeom prst="rect">
            <a:avLst/>
          </a:prstGeom>
          <a:noFill/>
          <a:ln>
            <a:noFill/>
          </a:ln>
        </p:spPr>
        <p:txBody>
          <a:bodyPr anchorCtr="0" anchor="t" bIns="121900" lIns="121900" spcFirstLastPara="1" rIns="121900" wrap="square" tIns="121900">
            <a:normAutofit/>
          </a:bodyPr>
          <a:lstStyle/>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Technology in inductive Sensor</a:t>
            </a:r>
            <a:endParaRPr/>
          </a:p>
          <a:p>
            <a:pPr indent="-342888" lvl="0" marL="609584" rtl="0" algn="just">
              <a:lnSpc>
                <a:spcPct val="90000"/>
              </a:lnSpc>
              <a:spcBef>
                <a:spcPts val="0"/>
              </a:spcBef>
              <a:spcAft>
                <a:spcPts val="0"/>
              </a:spcAft>
              <a:buClr>
                <a:schemeClr val="dk1"/>
              </a:buClr>
              <a:buSzPts val="1800"/>
              <a:buNone/>
            </a:pPr>
            <a:r>
              <a:t/>
            </a:r>
            <a:endParaRPr>
              <a:latin typeface="Times New Roman"/>
              <a:ea typeface="Times New Roman"/>
              <a:cs typeface="Times New Roman"/>
              <a:sym typeface="Times New Roman"/>
            </a:endParaRPr>
          </a:p>
        </p:txBody>
      </p:sp>
      <p:pic>
        <p:nvPicPr>
          <p:cNvPr descr="Functionality and technology of inductive sensors | Baumer international" id="146" name="Google Shape;146;p8"/>
          <p:cNvPicPr preferRelativeResize="0"/>
          <p:nvPr/>
        </p:nvPicPr>
        <p:blipFill rotWithShape="1">
          <a:blip r:embed="rId3">
            <a:alphaModFix/>
          </a:blip>
          <a:srcRect b="0" l="0" r="0" t="0"/>
          <a:stretch/>
        </p:blipFill>
        <p:spPr>
          <a:xfrm>
            <a:off x="841828" y="1379423"/>
            <a:ext cx="10377715" cy="547857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0"/>
          <p:cNvSpPr txBox="1"/>
          <p:nvPr>
            <p:ph idx="1" type="body"/>
          </p:nvPr>
        </p:nvSpPr>
        <p:spPr>
          <a:xfrm>
            <a:off x="838200" y="914400"/>
            <a:ext cx="10515600" cy="5262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A comparative study of these properties is made in Table</a:t>
            </a:r>
            <a:endParaRPr>
              <a:latin typeface="Times New Roman"/>
              <a:ea typeface="Times New Roman"/>
              <a:cs typeface="Times New Roman"/>
              <a:sym typeface="Times New Roman"/>
            </a:endParaRPr>
          </a:p>
        </p:txBody>
      </p:sp>
      <p:pic>
        <p:nvPicPr>
          <p:cNvPr id="672" name="Google Shape;672;p80"/>
          <p:cNvPicPr preferRelativeResize="0"/>
          <p:nvPr/>
        </p:nvPicPr>
        <p:blipFill rotWithShape="1">
          <a:blip r:embed="rId3">
            <a:alphaModFix/>
          </a:blip>
          <a:srcRect b="0" l="0" r="0" t="0"/>
          <a:stretch/>
        </p:blipFill>
        <p:spPr>
          <a:xfrm>
            <a:off x="838200" y="1786220"/>
            <a:ext cx="10515600" cy="469409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81"/>
          <p:cNvSpPr txBox="1"/>
          <p:nvPr>
            <p:ph idx="1" type="body"/>
          </p:nvPr>
        </p:nvSpPr>
        <p:spPr>
          <a:xfrm>
            <a:off x="838200" y="159657"/>
            <a:ext cx="10515600" cy="638640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120000"/>
              </a:lnSpc>
              <a:spcBef>
                <a:spcPts val="0"/>
              </a:spcBef>
              <a:spcAft>
                <a:spcPts val="0"/>
              </a:spcAft>
              <a:buClr>
                <a:schemeClr val="dk1"/>
              </a:buClr>
              <a:buSzPct val="100000"/>
              <a:buChar char="•"/>
            </a:pPr>
            <a:r>
              <a:rPr lang="en-US">
                <a:latin typeface="Times New Roman"/>
                <a:ea typeface="Times New Roman"/>
                <a:cs typeface="Times New Roman"/>
                <a:sym typeface="Times New Roman"/>
              </a:rPr>
              <a:t>Inspite of some deficiencies such as </a:t>
            </a:r>
            <a:endParaRPr/>
          </a:p>
          <a:p>
            <a:pPr indent="-228600" lvl="0" marL="228600" rtl="0" algn="just">
              <a:lnSpc>
                <a:spcPct val="120000"/>
              </a:lnSpc>
              <a:spcBef>
                <a:spcPts val="1000"/>
              </a:spcBef>
              <a:spcAft>
                <a:spcPts val="0"/>
              </a:spcAft>
              <a:buClr>
                <a:schemeClr val="dk1"/>
              </a:buClr>
              <a:buSzPct val="100000"/>
              <a:buFont typeface="Noto Sans Symbols"/>
              <a:buChar char="❖"/>
            </a:pPr>
            <a:r>
              <a:rPr lang="en-US">
                <a:latin typeface="Times New Roman"/>
                <a:ea typeface="Times New Roman"/>
                <a:cs typeface="Times New Roman"/>
                <a:sym typeface="Times New Roman"/>
              </a:rPr>
              <a:t>	low mechanical strength, </a:t>
            </a:r>
            <a:endParaRPr/>
          </a:p>
          <a:p>
            <a:pPr indent="-228600" lvl="0" marL="228600" rtl="0" algn="just">
              <a:lnSpc>
                <a:spcPct val="120000"/>
              </a:lnSpc>
              <a:spcBef>
                <a:spcPts val="1000"/>
              </a:spcBef>
              <a:spcAft>
                <a:spcPts val="0"/>
              </a:spcAft>
              <a:buClr>
                <a:schemeClr val="dk1"/>
              </a:buClr>
              <a:buSzPct val="100000"/>
              <a:buFont typeface="Noto Sans Symbols"/>
              <a:buChar char="❖"/>
            </a:pPr>
            <a:r>
              <a:rPr lang="en-US">
                <a:latin typeface="Times New Roman"/>
                <a:ea typeface="Times New Roman"/>
                <a:cs typeface="Times New Roman"/>
                <a:sym typeface="Times New Roman"/>
              </a:rPr>
              <a:t>	limited humidity and temperature range, </a:t>
            </a:r>
            <a:endParaRPr/>
          </a:p>
          <a:p>
            <a:pPr indent="-228600" lvl="0" marL="228600" rtl="0" algn="just">
              <a:lnSpc>
                <a:spcPct val="120000"/>
              </a:lnSpc>
              <a:spcBef>
                <a:spcPts val="1000"/>
              </a:spcBef>
              <a:spcAft>
                <a:spcPts val="0"/>
              </a:spcAft>
              <a:buClr>
                <a:schemeClr val="dk1"/>
              </a:buClr>
              <a:buSzPct val="100000"/>
              <a:buFont typeface="Noto Sans Symbols"/>
              <a:buChar char="❖"/>
            </a:pPr>
            <a:r>
              <a:rPr lang="en-US">
                <a:latin typeface="Times New Roman"/>
                <a:ea typeface="Times New Roman"/>
                <a:cs typeface="Times New Roman"/>
                <a:sym typeface="Times New Roman"/>
              </a:rPr>
              <a:t>	large hysteresis, and </a:t>
            </a:r>
            <a:endParaRPr/>
          </a:p>
          <a:p>
            <a:pPr indent="-228600" lvl="0" marL="228600" rtl="0" algn="just">
              <a:lnSpc>
                <a:spcPct val="120000"/>
              </a:lnSpc>
              <a:spcBef>
                <a:spcPts val="1000"/>
              </a:spcBef>
              <a:spcAft>
                <a:spcPts val="0"/>
              </a:spcAft>
              <a:buClr>
                <a:schemeClr val="dk1"/>
              </a:buClr>
              <a:buSzPct val="100000"/>
              <a:buFont typeface="Noto Sans Symbols"/>
              <a:buChar char="❖"/>
            </a:pPr>
            <a:r>
              <a:rPr lang="en-US">
                <a:latin typeface="Times New Roman"/>
                <a:ea typeface="Times New Roman"/>
                <a:cs typeface="Times New Roman"/>
                <a:sym typeface="Times New Roman"/>
              </a:rPr>
              <a:t>	fatigue, </a:t>
            </a:r>
            <a:endParaRPr/>
          </a:p>
          <a:p>
            <a:pPr indent="-228600" lvl="0" marL="228600" rtl="0" algn="just">
              <a:lnSpc>
                <a:spcPct val="120000"/>
              </a:lnSpc>
              <a:spcBef>
                <a:spcPts val="1000"/>
              </a:spcBef>
              <a:spcAft>
                <a:spcPts val="0"/>
              </a:spcAft>
              <a:buClr>
                <a:srgbClr val="FF0000"/>
              </a:buClr>
              <a:buSzPct val="100000"/>
              <a:buChar char="•"/>
            </a:pPr>
            <a:r>
              <a:rPr b="1" lang="en-US">
                <a:solidFill>
                  <a:srgbClr val="FF0000"/>
                </a:solidFill>
                <a:latin typeface="Times New Roman"/>
                <a:ea typeface="Times New Roman"/>
                <a:cs typeface="Times New Roman"/>
                <a:sym typeface="Times New Roman"/>
              </a:rPr>
              <a:t>Rochelle salt </a:t>
            </a:r>
            <a:r>
              <a:rPr lang="en-US">
                <a:latin typeface="Times New Roman"/>
                <a:ea typeface="Times New Roman"/>
                <a:cs typeface="Times New Roman"/>
                <a:sym typeface="Times New Roman"/>
              </a:rPr>
              <a:t>is often used in microphones also in gramophone pickups because of high shear sensitivity and peimittivity.</a:t>
            </a:r>
            <a:endParaRPr/>
          </a:p>
          <a:p>
            <a:pPr indent="-228600" lvl="0" marL="228600" rtl="0" algn="just">
              <a:lnSpc>
                <a:spcPct val="120000"/>
              </a:lnSpc>
              <a:spcBef>
                <a:spcPts val="1000"/>
              </a:spcBef>
              <a:spcAft>
                <a:spcPts val="0"/>
              </a:spcAft>
              <a:buClr>
                <a:srgbClr val="FF0000"/>
              </a:buClr>
              <a:buSzPct val="100000"/>
              <a:buChar char="•"/>
            </a:pPr>
            <a:r>
              <a:rPr b="1" lang="en-US">
                <a:solidFill>
                  <a:srgbClr val="FF0000"/>
                </a:solidFill>
                <a:latin typeface="Times New Roman"/>
                <a:ea typeface="Times New Roman"/>
                <a:cs typeface="Times New Roman"/>
                <a:sym typeface="Times New Roman"/>
              </a:rPr>
              <a:t>Tourmaline </a:t>
            </a:r>
            <a:r>
              <a:rPr lang="en-US">
                <a:latin typeface="Times New Roman"/>
                <a:ea typeface="Times New Roman"/>
                <a:cs typeface="Times New Roman"/>
                <a:sym typeface="Times New Roman"/>
              </a:rPr>
              <a:t>has poor sensitivity (d</a:t>
            </a:r>
            <a:r>
              <a:rPr lang="en-US" sz="2300">
                <a:latin typeface="Times New Roman"/>
                <a:ea typeface="Times New Roman"/>
                <a:cs typeface="Times New Roman"/>
                <a:sym typeface="Times New Roman"/>
              </a:rPr>
              <a:t>xx</a:t>
            </a:r>
            <a:r>
              <a:rPr lang="en-US">
                <a:latin typeface="Times New Roman"/>
                <a:ea typeface="Times New Roman"/>
                <a:cs typeface="Times New Roman"/>
                <a:sym typeface="Times New Roman"/>
              </a:rPr>
              <a:t> = 2-2.5) and is costly. It is, therefore, rarely used as a sensor of this type. But it has </a:t>
            </a:r>
            <a:r>
              <a:rPr lang="en-US">
                <a:solidFill>
                  <a:srgbClr val="FF0000"/>
                </a:solidFill>
                <a:latin typeface="Times New Roman"/>
                <a:ea typeface="Times New Roman"/>
                <a:cs typeface="Times New Roman"/>
                <a:sym typeface="Times New Roman"/>
              </a:rPr>
              <a:t>two specific advantages-</a:t>
            </a:r>
            <a:endParaRPr/>
          </a:p>
          <a:p>
            <a:pPr indent="0" lvl="0" marL="0" rtl="0" algn="just">
              <a:lnSpc>
                <a:spcPct val="120000"/>
              </a:lnSpc>
              <a:spcBef>
                <a:spcPts val="1000"/>
              </a:spcBef>
              <a:spcAft>
                <a:spcPts val="0"/>
              </a:spcAft>
              <a:buClr>
                <a:srgbClr val="FF0000"/>
              </a:buClr>
              <a:buSzPct val="100000"/>
              <a:buNone/>
            </a:pPr>
            <a:r>
              <a:rPr lang="en-US">
                <a:solidFill>
                  <a:srgbClr val="FF0000"/>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(i) it has a long, perhaps the longest, temperature range</a:t>
            </a:r>
            <a:endParaRPr/>
          </a:p>
          <a:p>
            <a:pPr indent="0" lvl="0" marL="0" rtl="0" algn="just">
              <a:lnSpc>
                <a:spcPct val="120000"/>
              </a:lnSpc>
              <a:spcBef>
                <a:spcPts val="1000"/>
              </a:spcBef>
              <a:spcAft>
                <a:spcPts val="0"/>
              </a:spcAft>
              <a:buClr>
                <a:schemeClr val="dk1"/>
              </a:buClr>
              <a:buSzPct val="100000"/>
              <a:buNone/>
            </a:pPr>
            <a:r>
              <a:rPr lang="en-US">
                <a:latin typeface="Times New Roman"/>
                <a:ea typeface="Times New Roman"/>
                <a:cs typeface="Times New Roman"/>
                <a:sym typeface="Times New Roman"/>
              </a:rPr>
              <a:t>	(ii) it is the only naturally occurring variety that shows large volume expander mode capability, that is, with high force in all three directions it gives a large d-value in </a:t>
            </a:r>
            <a:r>
              <a:rPr i="1" lang="en-US">
                <a:latin typeface="Times New Roman"/>
                <a:ea typeface="Times New Roman"/>
                <a:cs typeface="Times New Roman"/>
                <a:sym typeface="Times New Roman"/>
              </a:rPr>
              <a:t>x-x</a:t>
            </a:r>
            <a:r>
              <a:rPr lang="en-US">
                <a:latin typeface="Times New Roman"/>
                <a:ea typeface="Times New Roman"/>
                <a:cs typeface="Times New Roman"/>
                <a:sym typeface="Times New Roman"/>
              </a:rPr>
              <a:t> direction.</a:t>
            </a:r>
            <a:endParaRPr>
              <a:latin typeface="Times New Roman"/>
              <a:ea typeface="Times New Roman"/>
              <a:cs typeface="Times New Roman"/>
              <a:sym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2"/>
          <p:cNvSpPr txBox="1"/>
          <p:nvPr>
            <p:ph idx="1" type="body"/>
          </p:nvPr>
        </p:nvSpPr>
        <p:spPr>
          <a:xfrm>
            <a:off x="159657" y="587513"/>
            <a:ext cx="11872800" cy="5973900"/>
          </a:xfrm>
          <a:prstGeom prst="rect">
            <a:avLst/>
          </a:prstGeom>
          <a:noFill/>
          <a:ln>
            <a:noFill/>
          </a:ln>
        </p:spPr>
        <p:txBody>
          <a:bodyPr anchorCtr="0" anchor="t" bIns="45700" lIns="91425" spcFirstLastPara="1" rIns="91425" wrap="square" tIns="45700">
            <a:normAutofit/>
          </a:bodyPr>
          <a:lstStyle/>
          <a:p>
            <a:pPr indent="-228600" lvl="0" marL="228600" rtl="0" algn="just">
              <a:lnSpc>
                <a:spcPct val="100000"/>
              </a:lnSpc>
              <a:spcBef>
                <a:spcPts val="0"/>
              </a:spcBef>
              <a:spcAft>
                <a:spcPts val="0"/>
              </a:spcAft>
              <a:buClr>
                <a:srgbClr val="FF0000"/>
              </a:buClr>
              <a:buSzPts val="2800"/>
              <a:buChar char="•"/>
            </a:pPr>
            <a:r>
              <a:rPr b="1" lang="en-US">
                <a:solidFill>
                  <a:srgbClr val="FF0000"/>
                </a:solidFill>
                <a:latin typeface="Times New Roman"/>
                <a:ea typeface="Times New Roman"/>
                <a:cs typeface="Times New Roman"/>
                <a:sym typeface="Times New Roman"/>
              </a:rPr>
              <a:t>Lithium Sulphate </a:t>
            </a:r>
            <a:r>
              <a:rPr lang="en-US">
                <a:latin typeface="Times New Roman"/>
                <a:ea typeface="Times New Roman"/>
                <a:cs typeface="Times New Roman"/>
                <a:sym typeface="Times New Roman"/>
              </a:rPr>
              <a:t>is good in </a:t>
            </a:r>
            <a:r>
              <a:rPr lang="en-US">
                <a:solidFill>
                  <a:srgbClr val="FF0000"/>
                </a:solidFill>
                <a:latin typeface="Times New Roman"/>
                <a:ea typeface="Times New Roman"/>
                <a:cs typeface="Times New Roman"/>
                <a:sym typeface="Times New Roman"/>
              </a:rPr>
              <a:t>volume-expander</a:t>
            </a:r>
            <a:r>
              <a:rPr lang="en-US">
                <a:latin typeface="Times New Roman"/>
                <a:ea typeface="Times New Roman"/>
                <a:cs typeface="Times New Roman"/>
                <a:sym typeface="Times New Roman"/>
              </a:rPr>
              <a:t> mode but ammonium dihydrogen phosphate is used quite extensively for acceleration and pressure sensing purposes although it has low permittivity. It can also be used in twisting applications.</a:t>
            </a:r>
            <a:endParaRPr/>
          </a:p>
          <a:p>
            <a:pPr indent="-228600" lvl="0" marL="228600" rtl="0" algn="just">
              <a:lnSpc>
                <a:spcPct val="100000"/>
              </a:lnSpc>
              <a:spcBef>
                <a:spcPts val="1000"/>
              </a:spcBef>
              <a:spcAft>
                <a:spcPts val="0"/>
              </a:spcAft>
              <a:buClr>
                <a:srgbClr val="FF0000"/>
              </a:buClr>
              <a:buSzPts val="2800"/>
              <a:buChar char="•"/>
            </a:pPr>
            <a:r>
              <a:rPr b="1" lang="en-US">
                <a:solidFill>
                  <a:srgbClr val="FF0000"/>
                </a:solidFill>
                <a:latin typeface="Times New Roman"/>
                <a:ea typeface="Times New Roman"/>
                <a:cs typeface="Times New Roman"/>
                <a:sym typeface="Times New Roman"/>
              </a:rPr>
              <a:t>Barium titanate (BaTiO3)-</a:t>
            </a:r>
            <a:r>
              <a:rPr lang="en-US">
                <a:latin typeface="Times New Roman"/>
                <a:ea typeface="Times New Roman"/>
                <a:cs typeface="Times New Roman"/>
                <a:sym typeface="Times New Roman"/>
              </a:rPr>
              <a:t>a polycrystalline ceramic has high </a:t>
            </a:r>
            <a:r>
              <a:rPr b="0" i="0" lang="en-US">
                <a:solidFill>
                  <a:srgbClr val="FF0000"/>
                </a:solidFill>
                <a:latin typeface="Arial"/>
                <a:ea typeface="Arial"/>
                <a:cs typeface="Arial"/>
                <a:sym typeface="Arial"/>
              </a:rPr>
              <a:t>ε</a:t>
            </a:r>
            <a:r>
              <a:rPr b="0" i="0" lang="en-US" sz="2000">
                <a:solidFill>
                  <a:srgbClr val="FF0000"/>
                </a:solidFill>
                <a:latin typeface="Arial"/>
                <a:ea typeface="Arial"/>
                <a:cs typeface="Arial"/>
                <a:sym typeface="Arial"/>
              </a:rPr>
              <a:t>d</a:t>
            </a:r>
            <a:r>
              <a:rPr b="0" i="0" lang="en-US">
                <a:solidFill>
                  <a:srgbClr val="FF0000"/>
                </a:solidFill>
                <a:latin typeface="Arial"/>
                <a:ea typeface="Arial"/>
                <a:cs typeface="Arial"/>
                <a:sym typeface="Arial"/>
              </a:rPr>
              <a:t> </a:t>
            </a:r>
            <a:r>
              <a:rPr lang="en-US">
                <a:latin typeface="Times New Roman"/>
                <a:ea typeface="Times New Roman"/>
                <a:cs typeface="Times New Roman"/>
                <a:sym typeface="Times New Roman"/>
              </a:rPr>
              <a:t>and with induced polarization is very conveniently used in many transducers. </a:t>
            </a:r>
            <a:endParaRPr/>
          </a:p>
          <a:p>
            <a:pPr indent="-228600" lvl="0" marL="228600" rtl="0" algn="just">
              <a:lnSpc>
                <a:spcPct val="10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Ferroelectric materials can be analyzed analogous to the ferromagnetic ones and its polarization is effectively explained with the help of the </a:t>
            </a:r>
            <a:r>
              <a:rPr b="1" lang="en-US">
                <a:solidFill>
                  <a:srgbClr val="FF0000"/>
                </a:solidFill>
                <a:latin typeface="Times New Roman"/>
                <a:ea typeface="Times New Roman"/>
                <a:cs typeface="Times New Roman"/>
                <a:sym typeface="Times New Roman"/>
              </a:rPr>
              <a:t>'domain'</a:t>
            </a:r>
            <a:r>
              <a:rPr lang="en-US">
                <a:latin typeface="Times New Roman"/>
                <a:ea typeface="Times New Roman"/>
                <a:cs typeface="Times New Roman"/>
                <a:sym typeface="Times New Roman"/>
              </a:rPr>
              <a:t> structure. </a:t>
            </a:r>
            <a:endParaRPr/>
          </a:p>
          <a:p>
            <a:pPr indent="-228600" lvl="0" marL="228600" rtl="0" algn="just">
              <a:lnSpc>
                <a:spcPct val="10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material is assumed to consist of </a:t>
            </a:r>
            <a:r>
              <a:rPr b="1" lang="en-US">
                <a:solidFill>
                  <a:srgbClr val="FF0000"/>
                </a:solidFill>
                <a:latin typeface="Times New Roman"/>
                <a:ea typeface="Times New Roman"/>
                <a:cs typeface="Times New Roman"/>
                <a:sym typeface="Times New Roman"/>
              </a:rPr>
              <a:t>'zones'</a:t>
            </a:r>
            <a:r>
              <a:rPr lang="en-US">
                <a:latin typeface="Times New Roman"/>
                <a:ea typeface="Times New Roman"/>
                <a:cs typeface="Times New Roman"/>
                <a:sym typeface="Times New Roman"/>
              </a:rPr>
              <a:t> with spontaneous polarization (for example, Weiss zones in ferromagnetic) which can be partially oriented by the application of external electric field. </a:t>
            </a:r>
            <a:endParaRPr/>
          </a:p>
          <a:p>
            <a:pPr indent="-50800" lvl="0" marL="228600" rtl="0" algn="just">
              <a:lnSpc>
                <a:spcPct val="10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63500" lvl="0" marL="228600" rtl="0" algn="just">
              <a:lnSpc>
                <a:spcPct val="100000"/>
              </a:lnSpc>
              <a:spcBef>
                <a:spcPts val="1000"/>
              </a:spcBef>
              <a:spcAft>
                <a:spcPts val="0"/>
              </a:spcAft>
              <a:buClr>
                <a:schemeClr val="dk1"/>
              </a:buClr>
              <a:buSzPts val="2600"/>
              <a:buNone/>
            </a:pPr>
            <a:r>
              <a:t/>
            </a:r>
            <a:endParaRPr sz="2600">
              <a:latin typeface="Times New Roman"/>
              <a:ea typeface="Times New Roman"/>
              <a:cs typeface="Times New Roman"/>
              <a:sym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83"/>
          <p:cNvSpPr txBox="1"/>
          <p:nvPr>
            <p:ph type="title"/>
          </p:nvPr>
        </p:nvSpPr>
        <p:spPr>
          <a:xfrm>
            <a:off x="838200" y="365126"/>
            <a:ext cx="10515600" cy="520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Cont…</a:t>
            </a:r>
            <a:endParaRPr/>
          </a:p>
        </p:txBody>
      </p:sp>
      <p:sp>
        <p:nvSpPr>
          <p:cNvPr id="688" name="Google Shape;688;p8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A barium titanate crystal is modelled as shown in figure</a:t>
            </a:r>
            <a:endParaRPr/>
          </a:p>
          <a:p>
            <a:pPr indent="0" lvl="0" marL="0" rtl="0" algn="l">
              <a:lnSpc>
                <a:spcPct val="90000"/>
              </a:lnSpc>
              <a:spcBef>
                <a:spcPts val="1000"/>
              </a:spcBef>
              <a:spcAft>
                <a:spcPts val="0"/>
              </a:spcAft>
              <a:buClr>
                <a:schemeClr val="dk1"/>
              </a:buClr>
              <a:buSzPts val="2800"/>
              <a:buNone/>
            </a:pPr>
            <a:r>
              <a:t/>
            </a:r>
            <a:endParaRPr sz="28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a:p>
        </p:txBody>
      </p:sp>
      <p:pic>
        <p:nvPicPr>
          <p:cNvPr id="689" name="Google Shape;689;p83"/>
          <p:cNvPicPr preferRelativeResize="0"/>
          <p:nvPr/>
        </p:nvPicPr>
        <p:blipFill rotWithShape="1">
          <a:blip r:embed="rId3">
            <a:alphaModFix/>
          </a:blip>
          <a:srcRect b="0" l="0" r="0" t="0"/>
          <a:stretch/>
        </p:blipFill>
        <p:spPr>
          <a:xfrm>
            <a:off x="1470991" y="2593520"/>
            <a:ext cx="8905461" cy="442034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4"/>
          <p:cNvSpPr txBox="1"/>
          <p:nvPr>
            <p:ph idx="1" type="body"/>
          </p:nvPr>
        </p:nvSpPr>
        <p:spPr>
          <a:xfrm>
            <a:off x="838200" y="537029"/>
            <a:ext cx="10515600" cy="6110400"/>
          </a:xfrm>
          <a:prstGeom prst="rect">
            <a:avLst/>
          </a:prstGeom>
          <a:noFill/>
          <a:ln>
            <a:noFill/>
          </a:ln>
        </p:spPr>
        <p:txBody>
          <a:bodyPr anchorCtr="0" anchor="t" bIns="45700" lIns="91425" spcFirstLastPara="1" rIns="91425" wrap="square" tIns="45700">
            <a:normAutofit/>
          </a:bodyPr>
          <a:lstStyle/>
          <a:p>
            <a:pPr indent="-228600" lvl="0" marL="228600" rtl="0" algn="just">
              <a:lnSpc>
                <a:spcPct val="100000"/>
              </a:lnSpc>
              <a:spcBef>
                <a:spcPts val="0"/>
              </a:spcBef>
              <a:spcAft>
                <a:spcPts val="0"/>
              </a:spcAft>
              <a:buClr>
                <a:schemeClr val="dk1"/>
              </a:buClr>
              <a:buSzPts val="2800"/>
              <a:buChar char="•"/>
            </a:pPr>
            <a:r>
              <a:rPr lang="en-US">
                <a:latin typeface="Times New Roman"/>
                <a:ea typeface="Times New Roman"/>
                <a:cs typeface="Times New Roman"/>
                <a:sym typeface="Times New Roman"/>
              </a:rPr>
              <a:t>For transducers, </a:t>
            </a:r>
            <a:r>
              <a:rPr b="1" lang="en-US">
                <a:solidFill>
                  <a:srgbClr val="FF0000"/>
                </a:solidFill>
                <a:latin typeface="Times New Roman"/>
                <a:ea typeface="Times New Roman"/>
                <a:cs typeface="Times New Roman"/>
                <a:sym typeface="Times New Roman"/>
              </a:rPr>
              <a:t>Lead Zirconate titanate </a:t>
            </a:r>
            <a:r>
              <a:rPr lang="en-US">
                <a:latin typeface="Times New Roman"/>
                <a:ea typeface="Times New Roman"/>
                <a:cs typeface="Times New Roman"/>
                <a:sym typeface="Times New Roman"/>
              </a:rPr>
              <a:t>has been found to be more suitable than the simple ones suggested previously.</a:t>
            </a:r>
            <a:endParaRPr/>
          </a:p>
          <a:p>
            <a:pPr indent="-228600" lvl="0" marL="228600" rtl="0" algn="just">
              <a:lnSpc>
                <a:spcPct val="10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Lead zirconate titanate is a solid solution of </a:t>
            </a:r>
            <a:r>
              <a:rPr lang="en-US">
                <a:solidFill>
                  <a:srgbClr val="FF0000"/>
                </a:solidFill>
                <a:latin typeface="Times New Roman"/>
                <a:ea typeface="Times New Roman"/>
                <a:cs typeface="Times New Roman"/>
                <a:sym typeface="Times New Roman"/>
              </a:rPr>
              <a:t>lead titanate and lead zirconate </a:t>
            </a:r>
            <a:r>
              <a:rPr lang="en-US">
                <a:latin typeface="Times New Roman"/>
                <a:ea typeface="Times New Roman"/>
                <a:cs typeface="Times New Roman"/>
                <a:sym typeface="Times New Roman"/>
              </a:rPr>
              <a:t>which is only </a:t>
            </a:r>
            <a:r>
              <a:rPr lang="en-US">
                <a:solidFill>
                  <a:srgbClr val="FF0000"/>
                </a:solidFill>
                <a:latin typeface="Times New Roman"/>
                <a:ea typeface="Times New Roman"/>
                <a:cs typeface="Times New Roman"/>
                <a:sym typeface="Times New Roman"/>
              </a:rPr>
              <a:t>10-60 mole</a:t>
            </a:r>
            <a:r>
              <a:rPr lang="en-US">
                <a:latin typeface="Times New Roman"/>
                <a:ea typeface="Times New Roman"/>
                <a:cs typeface="Times New Roman"/>
                <a:sym typeface="Times New Roman"/>
              </a:rPr>
              <a:t> percent of the former. </a:t>
            </a:r>
            <a:endParaRPr/>
          </a:p>
          <a:p>
            <a:pPr indent="-228600" lvl="0" marL="228600" rtl="0" algn="just">
              <a:lnSpc>
                <a:spcPct val="10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Depending on the amount of lead zirconate and also on processing techniques, values of </a:t>
            </a:r>
            <a:r>
              <a:rPr lang="en-US">
                <a:solidFill>
                  <a:srgbClr val="FF0000"/>
                </a:solidFill>
                <a:latin typeface="Times New Roman"/>
                <a:ea typeface="Times New Roman"/>
                <a:cs typeface="Times New Roman"/>
                <a:sym typeface="Times New Roman"/>
              </a:rPr>
              <a:t>d-coefficients</a:t>
            </a:r>
            <a:r>
              <a:rPr lang="en-US">
                <a:latin typeface="Times New Roman"/>
                <a:ea typeface="Times New Roman"/>
                <a:cs typeface="Times New Roman"/>
                <a:sym typeface="Times New Roman"/>
              </a:rPr>
              <a:t> differ greatly, the </a:t>
            </a:r>
            <a:r>
              <a:rPr b="1" lang="en-US">
                <a:solidFill>
                  <a:srgbClr val="FF0000"/>
                </a:solidFill>
                <a:latin typeface="Times New Roman"/>
                <a:ea typeface="Times New Roman"/>
                <a:cs typeface="Times New Roman"/>
                <a:sym typeface="Times New Roman"/>
              </a:rPr>
              <a:t>Curie point </a:t>
            </a:r>
            <a:r>
              <a:rPr lang="en-US">
                <a:latin typeface="Times New Roman"/>
                <a:ea typeface="Times New Roman"/>
                <a:cs typeface="Times New Roman"/>
                <a:sym typeface="Times New Roman"/>
              </a:rPr>
              <a:t>being pushed up in almost all the cases from </a:t>
            </a:r>
            <a:r>
              <a:rPr b="1" lang="en-US">
                <a:solidFill>
                  <a:srgbClr val="FF0000"/>
                </a:solidFill>
                <a:latin typeface="Times New Roman"/>
                <a:ea typeface="Times New Roman"/>
                <a:cs typeface="Times New Roman"/>
                <a:sym typeface="Times New Roman"/>
              </a:rPr>
              <a:t>200° to 300°-350°C</a:t>
            </a:r>
            <a:r>
              <a:rPr lang="en-US">
                <a:latin typeface="Times New Roman"/>
                <a:ea typeface="Times New Roman"/>
                <a:cs typeface="Times New Roman"/>
                <a:sym typeface="Times New Roman"/>
              </a:rPr>
              <a:t>. </a:t>
            </a:r>
            <a:endParaRPr/>
          </a:p>
          <a:p>
            <a:pPr indent="-228600" lvl="0" marL="228600" rtl="0" algn="just">
              <a:lnSpc>
                <a:spcPct val="10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Another composition consists of </a:t>
            </a:r>
            <a:r>
              <a:rPr lang="en-US">
                <a:solidFill>
                  <a:srgbClr val="FF0000"/>
                </a:solidFill>
                <a:latin typeface="Times New Roman"/>
                <a:ea typeface="Times New Roman"/>
                <a:cs typeface="Times New Roman"/>
                <a:sym typeface="Times New Roman"/>
              </a:rPr>
              <a:t>lead actaniobate </a:t>
            </a:r>
            <a:r>
              <a:rPr lang="en-US">
                <a:latin typeface="Times New Roman"/>
                <a:ea typeface="Times New Roman"/>
                <a:cs typeface="Times New Roman"/>
                <a:sym typeface="Times New Roman"/>
              </a:rPr>
              <a:t>which has the </a:t>
            </a:r>
            <a:r>
              <a:rPr lang="en-US">
                <a:solidFill>
                  <a:srgbClr val="FF0000"/>
                </a:solidFill>
                <a:latin typeface="Times New Roman"/>
                <a:ea typeface="Times New Roman"/>
                <a:cs typeface="Times New Roman"/>
                <a:sym typeface="Times New Roman"/>
              </a:rPr>
              <a:t>highest Curie point</a:t>
            </a:r>
            <a:r>
              <a:rPr lang="en-US">
                <a:latin typeface="Times New Roman"/>
                <a:ea typeface="Times New Roman"/>
                <a:cs typeface="Times New Roman"/>
                <a:sym typeface="Times New Roman"/>
              </a:rPr>
              <a:t>. </a:t>
            </a:r>
            <a:endParaRPr/>
          </a:p>
          <a:p>
            <a:pPr indent="-228600" lvl="0" marL="228600" rtl="0" algn="just">
              <a:lnSpc>
                <a:spcPct val="10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dielectric constant, d-coefficients, and dissipation in a ferroelectric ceramic </a:t>
            </a:r>
            <a:r>
              <a:rPr lang="en-US">
                <a:solidFill>
                  <a:srgbClr val="FF0000"/>
                </a:solidFill>
                <a:latin typeface="Times New Roman"/>
                <a:ea typeface="Times New Roman"/>
                <a:cs typeface="Times New Roman"/>
                <a:sym typeface="Times New Roman"/>
              </a:rPr>
              <a:t>change with temperature</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85"/>
          <p:cNvSpPr txBox="1"/>
          <p:nvPr>
            <p:ph type="title"/>
          </p:nvPr>
        </p:nvSpPr>
        <p:spPr>
          <a:xfrm>
            <a:off x="838200" y="365126"/>
            <a:ext cx="10515600" cy="70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Cont…</a:t>
            </a:r>
            <a:endParaRPr/>
          </a:p>
        </p:txBody>
      </p:sp>
      <p:sp>
        <p:nvSpPr>
          <p:cNvPr id="700" name="Google Shape;700;p85"/>
          <p:cNvSpPr txBox="1"/>
          <p:nvPr>
            <p:ph idx="1" type="body"/>
          </p:nvPr>
        </p:nvSpPr>
        <p:spPr>
          <a:xfrm>
            <a:off x="838200" y="1320800"/>
            <a:ext cx="10515600" cy="48561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The nature of such changes are shown in relative response plots in Figure. </a:t>
            </a:r>
            <a:endParaRPr/>
          </a:p>
        </p:txBody>
      </p:sp>
      <p:pic>
        <p:nvPicPr>
          <p:cNvPr id="701" name="Google Shape;701;p85"/>
          <p:cNvPicPr preferRelativeResize="0"/>
          <p:nvPr/>
        </p:nvPicPr>
        <p:blipFill rotWithShape="1">
          <a:blip r:embed="rId3">
            <a:alphaModFix/>
          </a:blip>
          <a:srcRect b="0" l="0" r="0" t="0"/>
          <a:stretch/>
        </p:blipFill>
        <p:spPr>
          <a:xfrm>
            <a:off x="838200" y="2160104"/>
            <a:ext cx="11009243" cy="433276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6"/>
          <p:cNvSpPr txBox="1"/>
          <p:nvPr>
            <p:ph type="title"/>
          </p:nvPr>
        </p:nvSpPr>
        <p:spPr>
          <a:xfrm>
            <a:off x="838200" y="365126"/>
            <a:ext cx="10515600" cy="607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Cont…</a:t>
            </a:r>
            <a:endParaRPr/>
          </a:p>
        </p:txBody>
      </p:sp>
      <p:sp>
        <p:nvSpPr>
          <p:cNvPr id="707" name="Google Shape;707;p86"/>
          <p:cNvSpPr txBox="1"/>
          <p:nvPr>
            <p:ph idx="1" type="body"/>
          </p:nvPr>
        </p:nvSpPr>
        <p:spPr>
          <a:xfrm>
            <a:off x="838200" y="1248229"/>
            <a:ext cx="10515600" cy="49287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These can be compared with those of quartz, specially the variation of d-coefficients and </a:t>
            </a:r>
            <a:r>
              <a:rPr b="0" i="0" lang="en-US">
                <a:solidFill>
                  <a:srgbClr val="FF0000"/>
                </a:solidFill>
                <a:latin typeface="Times New Roman"/>
                <a:ea typeface="Times New Roman"/>
                <a:cs typeface="Times New Roman"/>
                <a:sym typeface="Times New Roman"/>
              </a:rPr>
              <a:t>ε</a:t>
            </a:r>
            <a:r>
              <a:rPr b="0" i="0" lang="en-US" sz="2000">
                <a:solidFill>
                  <a:srgbClr val="FF0000"/>
                </a:solidFill>
                <a:latin typeface="Times New Roman"/>
                <a:ea typeface="Times New Roman"/>
                <a:cs typeface="Times New Roman"/>
                <a:sym typeface="Times New Roman"/>
              </a:rPr>
              <a:t>d</a:t>
            </a:r>
            <a:r>
              <a:rPr b="0" i="0" lang="en-US">
                <a:solidFill>
                  <a:srgbClr val="FF0000"/>
                </a:solidFill>
                <a:latin typeface="Times New Roman"/>
                <a:ea typeface="Times New Roman"/>
                <a:cs typeface="Times New Roman"/>
                <a:sym typeface="Times New Roman"/>
              </a:rPr>
              <a:t> </a:t>
            </a:r>
            <a:r>
              <a:rPr b="0" i="0" lang="en-US">
                <a:latin typeface="Times New Roman"/>
                <a:ea typeface="Times New Roman"/>
                <a:cs typeface="Times New Roman"/>
                <a:sym typeface="Times New Roman"/>
              </a:rPr>
              <a:t>as shown in figure</a:t>
            </a:r>
            <a:endParaRPr>
              <a:latin typeface="Times New Roman"/>
              <a:ea typeface="Times New Roman"/>
              <a:cs typeface="Times New Roman"/>
              <a:sym typeface="Times New Roman"/>
            </a:endParaRPr>
          </a:p>
        </p:txBody>
      </p:sp>
      <p:pic>
        <p:nvPicPr>
          <p:cNvPr id="708" name="Google Shape;708;p86"/>
          <p:cNvPicPr preferRelativeResize="0"/>
          <p:nvPr/>
        </p:nvPicPr>
        <p:blipFill rotWithShape="1">
          <a:blip r:embed="rId3">
            <a:alphaModFix/>
          </a:blip>
          <a:srcRect b="0" l="0" r="0" t="0"/>
          <a:stretch/>
        </p:blipFill>
        <p:spPr>
          <a:xfrm>
            <a:off x="957942" y="2186609"/>
            <a:ext cx="10770231" cy="430626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7"/>
          <p:cNvSpPr txBox="1"/>
          <p:nvPr>
            <p:ph idx="1" type="body"/>
          </p:nvPr>
        </p:nvSpPr>
        <p:spPr>
          <a:xfrm>
            <a:off x="838200" y="624114"/>
            <a:ext cx="10515600" cy="5552700"/>
          </a:xfrm>
          <a:prstGeom prst="rect">
            <a:avLst/>
          </a:prstGeom>
          <a:noFill/>
          <a:ln>
            <a:noFill/>
          </a:ln>
        </p:spPr>
        <p:txBody>
          <a:bodyPr anchorCtr="0" anchor="t" bIns="45700" lIns="91425" spcFirstLastPara="1" rIns="91425" wrap="square" tIns="45700">
            <a:normAutofit/>
          </a:bodyPr>
          <a:lstStyle/>
          <a:p>
            <a:pPr indent="-228600" lvl="0" marL="228600" rtl="0" algn="just">
              <a:lnSpc>
                <a:spcPct val="100000"/>
              </a:lnSpc>
              <a:spcBef>
                <a:spcPts val="0"/>
              </a:spcBef>
              <a:spcAft>
                <a:spcPts val="0"/>
              </a:spcAft>
              <a:buClr>
                <a:srgbClr val="FF0000"/>
              </a:buClr>
              <a:buSzPts val="2800"/>
              <a:buChar char="•"/>
            </a:pPr>
            <a:r>
              <a:rPr b="1" lang="en-US">
                <a:solidFill>
                  <a:srgbClr val="FF0000"/>
                </a:solidFill>
                <a:latin typeface="Times New Roman"/>
                <a:ea typeface="Times New Roman"/>
                <a:cs typeface="Times New Roman"/>
                <a:sym typeface="Times New Roman"/>
              </a:rPr>
              <a:t>Titanates</a:t>
            </a:r>
            <a:r>
              <a:rPr lang="en-US">
                <a:latin typeface="Times New Roman"/>
                <a:ea typeface="Times New Roman"/>
                <a:cs typeface="Times New Roman"/>
                <a:sym typeface="Times New Roman"/>
              </a:rPr>
              <a:t> are synthetically produced by </a:t>
            </a:r>
            <a:r>
              <a:rPr lang="en-US">
                <a:solidFill>
                  <a:srgbClr val="FF0000"/>
                </a:solidFill>
                <a:latin typeface="Times New Roman"/>
                <a:ea typeface="Times New Roman"/>
                <a:cs typeface="Times New Roman"/>
                <a:sym typeface="Times New Roman"/>
              </a:rPr>
              <a:t>pressure, film-casting or extrusion, </a:t>
            </a:r>
            <a:r>
              <a:rPr lang="en-US">
                <a:latin typeface="Times New Roman"/>
                <a:ea typeface="Times New Roman"/>
                <a:cs typeface="Times New Roman"/>
                <a:sym typeface="Times New Roman"/>
              </a:rPr>
              <a:t>and finally sintering-the ohmic contacts are obtained by </a:t>
            </a:r>
            <a:r>
              <a:rPr lang="en-US">
                <a:solidFill>
                  <a:srgbClr val="FF0000"/>
                </a:solidFill>
                <a:latin typeface="Times New Roman"/>
                <a:ea typeface="Times New Roman"/>
                <a:cs typeface="Times New Roman"/>
                <a:sym typeface="Times New Roman"/>
              </a:rPr>
              <a:t>silver or palladium </a:t>
            </a:r>
            <a:r>
              <a:rPr lang="en-US">
                <a:latin typeface="Times New Roman"/>
                <a:ea typeface="Times New Roman"/>
                <a:cs typeface="Times New Roman"/>
                <a:sym typeface="Times New Roman"/>
              </a:rPr>
              <a:t>coating on which soldering of </a:t>
            </a:r>
            <a:r>
              <a:rPr lang="en-US">
                <a:solidFill>
                  <a:srgbClr val="FF0000"/>
                </a:solidFill>
                <a:latin typeface="Times New Roman"/>
                <a:ea typeface="Times New Roman"/>
                <a:cs typeface="Times New Roman"/>
                <a:sym typeface="Times New Roman"/>
              </a:rPr>
              <a:t>lead-wires</a:t>
            </a:r>
            <a:r>
              <a:rPr lang="en-US">
                <a:latin typeface="Times New Roman"/>
                <a:ea typeface="Times New Roman"/>
                <a:cs typeface="Times New Roman"/>
                <a:sym typeface="Times New Roman"/>
              </a:rPr>
              <a:t> can he done before polarization. </a:t>
            </a:r>
            <a:endParaRPr/>
          </a:p>
          <a:p>
            <a:pPr indent="-228600" lvl="0" marL="228600" rtl="0" algn="just">
              <a:lnSpc>
                <a:spcPct val="10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Polarization is usually affected at a voltage, of 2 KV/mm and is kept for a few minutes depending on the material.</a:t>
            </a:r>
            <a:endParaRPr/>
          </a:p>
          <a:p>
            <a:pPr indent="-228600" lvl="0" marL="228600" rtl="0" algn="just">
              <a:lnSpc>
                <a:spcPct val="10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Considering </a:t>
            </a:r>
            <a:r>
              <a:rPr lang="en-US">
                <a:solidFill>
                  <a:srgbClr val="FF0000"/>
                </a:solidFill>
                <a:latin typeface="Times New Roman"/>
                <a:ea typeface="Times New Roman"/>
                <a:cs typeface="Times New Roman"/>
                <a:sym typeface="Times New Roman"/>
              </a:rPr>
              <a:t>quartz sensor of thickness </a:t>
            </a:r>
            <a:r>
              <a:rPr i="1" lang="en-US">
                <a:solidFill>
                  <a:srgbClr val="FF0000"/>
                </a:solidFill>
                <a:latin typeface="Times New Roman"/>
                <a:ea typeface="Times New Roman"/>
                <a:cs typeface="Times New Roman"/>
                <a:sym typeface="Times New Roman"/>
              </a:rPr>
              <a:t>t </a:t>
            </a:r>
            <a:r>
              <a:rPr lang="en-US">
                <a:latin typeface="Times New Roman"/>
                <a:ea typeface="Times New Roman"/>
                <a:cs typeface="Times New Roman"/>
                <a:sym typeface="Times New Roman"/>
              </a:rPr>
              <a:t>obtained by cutting perpendicular to its x-axis, two faces which have same areas (alpha each) and are perpendicular to axis are metalized.</a:t>
            </a:r>
            <a:endParaRPr/>
          </a:p>
          <a:p>
            <a:pPr indent="-228600" lvl="0" marL="228600" rtl="0" algn="just">
              <a:lnSpc>
                <a:spcPct val="10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Consider force f </a:t>
            </a:r>
            <a:r>
              <a:rPr baseline="-25000" lang="en-US" sz="3200">
                <a:latin typeface="Times New Roman"/>
                <a:ea typeface="Times New Roman"/>
                <a:cs typeface="Times New Roman"/>
                <a:sym typeface="Times New Roman"/>
              </a:rPr>
              <a:t>x </a:t>
            </a:r>
            <a:r>
              <a:rPr lang="en-US">
                <a:latin typeface="Times New Roman"/>
                <a:ea typeface="Times New Roman"/>
                <a:cs typeface="Times New Roman"/>
                <a:sym typeface="Times New Roman"/>
              </a:rPr>
              <a:t>in x direction</a:t>
            </a:r>
            <a:endParaRPr/>
          </a:p>
          <a:p>
            <a:pPr indent="0" lvl="0" marL="0" rtl="0" algn="just">
              <a:lnSpc>
                <a:spcPct val="100000"/>
              </a:lnSpc>
              <a:spcBef>
                <a:spcPts val="1000"/>
              </a:spcBef>
              <a:spcAft>
                <a:spcPts val="0"/>
              </a:spcAft>
              <a:buClr>
                <a:schemeClr val="dk1"/>
              </a:buClr>
              <a:buSzPts val="3200"/>
              <a:buNone/>
            </a:pPr>
            <a:r>
              <a:rPr baseline="-25000" lang="en-US" sz="3200">
                <a:latin typeface="Times New Roman"/>
                <a:ea typeface="Times New Roman"/>
                <a:cs typeface="Times New Roman"/>
                <a:sym typeface="Times New Roman"/>
              </a:rPr>
              <a:t>	           </a:t>
            </a:r>
            <a:r>
              <a:rPr lang="en-US">
                <a:latin typeface="Times New Roman"/>
                <a:ea typeface="Times New Roman"/>
                <a:cs typeface="Times New Roman"/>
                <a:sym typeface="Times New Roman"/>
              </a:rPr>
              <a:t>Charge Q </a:t>
            </a:r>
            <a:r>
              <a:rPr baseline="-25000" lang="en-US" sz="3200">
                <a:latin typeface="Times New Roman"/>
                <a:ea typeface="Times New Roman"/>
                <a:cs typeface="Times New Roman"/>
                <a:sym typeface="Times New Roman"/>
              </a:rPr>
              <a:t>x</a:t>
            </a:r>
            <a:endParaRPr baseline="-25000" sz="3200">
              <a:latin typeface="Times New Roman"/>
              <a:ea typeface="Times New Roman"/>
              <a:cs typeface="Times New Roman"/>
              <a:sym typeface="Times New Roman"/>
            </a:endParaRPr>
          </a:p>
        </p:txBody>
      </p:sp>
      <p:pic>
        <p:nvPicPr>
          <p:cNvPr id="714" name="Google Shape;714;p87"/>
          <p:cNvPicPr preferRelativeResize="0"/>
          <p:nvPr/>
        </p:nvPicPr>
        <p:blipFill rotWithShape="1">
          <a:blip r:embed="rId3">
            <a:alphaModFix/>
          </a:blip>
          <a:srcRect b="0" l="0" r="0" t="0"/>
          <a:stretch/>
        </p:blipFill>
        <p:spPr>
          <a:xfrm>
            <a:off x="4566913" y="5339976"/>
            <a:ext cx="3159104" cy="721632"/>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8"/>
          <p:cNvSpPr txBox="1"/>
          <p:nvPr>
            <p:ph type="title"/>
          </p:nvPr>
        </p:nvSpPr>
        <p:spPr>
          <a:xfrm>
            <a:off x="838200" y="365126"/>
            <a:ext cx="10515600" cy="607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Cont…</a:t>
            </a:r>
            <a:endParaRPr/>
          </a:p>
        </p:txBody>
      </p:sp>
      <p:sp>
        <p:nvSpPr>
          <p:cNvPr id="720" name="Google Shape;720;p88"/>
          <p:cNvSpPr txBox="1"/>
          <p:nvPr>
            <p:ph idx="1" type="body"/>
          </p:nvPr>
        </p:nvSpPr>
        <p:spPr>
          <a:xfrm>
            <a:off x="838200" y="1262743"/>
            <a:ext cx="10515600" cy="52875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Capacitance C </a:t>
            </a:r>
            <a:r>
              <a:rPr baseline="-25000" lang="en-US" sz="3200">
                <a:latin typeface="Times New Roman"/>
                <a:ea typeface="Times New Roman"/>
                <a:cs typeface="Times New Roman"/>
                <a:sym typeface="Times New Roman"/>
              </a:rPr>
              <a:t>x </a:t>
            </a:r>
            <a:r>
              <a:rPr lang="en-US">
                <a:latin typeface="Times New Roman"/>
                <a:ea typeface="Times New Roman"/>
                <a:cs typeface="Times New Roman"/>
                <a:sym typeface="Times New Roman"/>
              </a:rPr>
              <a:t>is given by</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Voltage V </a:t>
            </a:r>
            <a:r>
              <a:rPr baseline="-25000" lang="en-US" sz="3200">
                <a:latin typeface="Times New Roman"/>
                <a:ea typeface="Times New Roman"/>
                <a:cs typeface="Times New Roman"/>
                <a:sym typeface="Times New Roman"/>
              </a:rPr>
              <a:t>x</a:t>
            </a:r>
            <a:endParaRPr/>
          </a:p>
          <a:p>
            <a:pPr indent="-25400" lvl="0" marL="228600" rtl="0" algn="l">
              <a:lnSpc>
                <a:spcPct val="90000"/>
              </a:lnSpc>
              <a:spcBef>
                <a:spcPts val="1000"/>
              </a:spcBef>
              <a:spcAft>
                <a:spcPts val="0"/>
              </a:spcAft>
              <a:buClr>
                <a:schemeClr val="dk1"/>
              </a:buClr>
              <a:buSzPts val="3200"/>
              <a:buNone/>
            </a:pPr>
            <a:r>
              <a:t/>
            </a:r>
            <a:endParaRPr baseline="-25000" sz="3200">
              <a:latin typeface="Times New Roman"/>
              <a:ea typeface="Times New Roman"/>
              <a:cs typeface="Times New Roman"/>
              <a:sym typeface="Times New Roman"/>
            </a:endParaRPr>
          </a:p>
          <a:p>
            <a:pPr indent="-25400" lvl="0" marL="228600" rtl="0" algn="l">
              <a:lnSpc>
                <a:spcPct val="90000"/>
              </a:lnSpc>
              <a:spcBef>
                <a:spcPts val="1000"/>
              </a:spcBef>
              <a:spcAft>
                <a:spcPts val="0"/>
              </a:spcAft>
              <a:buClr>
                <a:schemeClr val="dk1"/>
              </a:buClr>
              <a:buSzPts val="3200"/>
              <a:buNone/>
            </a:pPr>
            <a:r>
              <a:t/>
            </a:r>
            <a:endParaRPr baseline="-25000" sz="3200">
              <a:latin typeface="Times New Roman"/>
              <a:ea typeface="Times New Roman"/>
              <a:cs typeface="Times New Roman"/>
              <a:sym typeface="Times New Roman"/>
            </a:endParaRPr>
          </a:p>
          <a:p>
            <a:pPr indent="-25400" lvl="0" marL="228600" rtl="0" algn="l">
              <a:lnSpc>
                <a:spcPct val="90000"/>
              </a:lnSpc>
              <a:spcBef>
                <a:spcPts val="1000"/>
              </a:spcBef>
              <a:spcAft>
                <a:spcPts val="0"/>
              </a:spcAft>
              <a:buClr>
                <a:schemeClr val="dk1"/>
              </a:buClr>
              <a:buSzPts val="3200"/>
              <a:buNone/>
            </a:pPr>
            <a:r>
              <a:t/>
            </a:r>
            <a:endParaRPr baseline="-25000" sz="32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For a crystal of dimension as shown in figure, force f </a:t>
            </a:r>
            <a:r>
              <a:rPr baseline="-25000" lang="en-US" sz="3200">
                <a:latin typeface="Times New Roman"/>
                <a:ea typeface="Times New Roman"/>
                <a:cs typeface="Times New Roman"/>
                <a:sym typeface="Times New Roman"/>
              </a:rPr>
              <a:t>y </a:t>
            </a:r>
            <a:r>
              <a:rPr lang="en-US">
                <a:latin typeface="Times New Roman"/>
                <a:ea typeface="Times New Roman"/>
                <a:cs typeface="Times New Roman"/>
                <a:sym typeface="Times New Roman"/>
              </a:rPr>
              <a:t>in y direction and the charge in perpendicular to x-direction is given by, </a:t>
            </a:r>
            <a:endParaRPr>
              <a:latin typeface="Times New Roman"/>
              <a:ea typeface="Times New Roman"/>
              <a:cs typeface="Times New Roman"/>
              <a:sym typeface="Times New Roman"/>
            </a:endParaRPr>
          </a:p>
        </p:txBody>
      </p:sp>
      <p:pic>
        <p:nvPicPr>
          <p:cNvPr id="721" name="Google Shape;721;p88"/>
          <p:cNvPicPr preferRelativeResize="0"/>
          <p:nvPr/>
        </p:nvPicPr>
        <p:blipFill rotWithShape="1">
          <a:blip r:embed="rId3">
            <a:alphaModFix/>
          </a:blip>
          <a:srcRect b="0" l="0" r="0" t="0"/>
          <a:stretch/>
        </p:blipFill>
        <p:spPr>
          <a:xfrm>
            <a:off x="3603851" y="1936467"/>
            <a:ext cx="2730688" cy="790575"/>
          </a:xfrm>
          <a:prstGeom prst="rect">
            <a:avLst/>
          </a:prstGeom>
          <a:noFill/>
          <a:ln>
            <a:noFill/>
          </a:ln>
        </p:spPr>
      </p:pic>
      <p:pic>
        <p:nvPicPr>
          <p:cNvPr id="722" name="Google Shape;722;p88"/>
          <p:cNvPicPr preferRelativeResize="0"/>
          <p:nvPr/>
        </p:nvPicPr>
        <p:blipFill rotWithShape="1">
          <a:blip r:embed="rId4">
            <a:alphaModFix/>
          </a:blip>
          <a:srcRect b="0" l="0" r="0" t="0"/>
          <a:stretch/>
        </p:blipFill>
        <p:spPr>
          <a:xfrm>
            <a:off x="2226366" y="3400765"/>
            <a:ext cx="3347120" cy="1011578"/>
          </a:xfrm>
          <a:prstGeom prst="rect">
            <a:avLst/>
          </a:prstGeom>
          <a:noFill/>
          <a:ln>
            <a:noFill/>
          </a:ln>
        </p:spPr>
      </p:pic>
      <p:pic>
        <p:nvPicPr>
          <p:cNvPr id="723" name="Google Shape;723;p88"/>
          <p:cNvPicPr preferRelativeResize="0"/>
          <p:nvPr/>
        </p:nvPicPr>
        <p:blipFill rotWithShape="1">
          <a:blip r:embed="rId5">
            <a:alphaModFix/>
          </a:blip>
          <a:srcRect b="0" l="0" r="0" t="0"/>
          <a:stretch/>
        </p:blipFill>
        <p:spPr>
          <a:xfrm>
            <a:off x="2892129" y="5499412"/>
            <a:ext cx="4476080" cy="1050953"/>
          </a:xfrm>
          <a:prstGeom prst="rect">
            <a:avLst/>
          </a:prstGeom>
          <a:noFill/>
          <a:ln>
            <a:noFill/>
          </a:ln>
        </p:spPr>
      </p:pic>
      <p:pic>
        <p:nvPicPr>
          <p:cNvPr id="724" name="Google Shape;724;p88"/>
          <p:cNvPicPr preferRelativeResize="0"/>
          <p:nvPr/>
        </p:nvPicPr>
        <p:blipFill rotWithShape="1">
          <a:blip r:embed="rId6">
            <a:alphaModFix/>
          </a:blip>
          <a:srcRect b="0" l="0" r="0" t="0"/>
          <a:stretch/>
        </p:blipFill>
        <p:spPr>
          <a:xfrm>
            <a:off x="5573484" y="365127"/>
            <a:ext cx="6284687" cy="402884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9"/>
          <p:cNvSpPr txBox="1"/>
          <p:nvPr>
            <p:ph idx="1" type="body"/>
          </p:nvPr>
        </p:nvSpPr>
        <p:spPr>
          <a:xfrm>
            <a:off x="838200" y="682171"/>
            <a:ext cx="10515600" cy="54948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US">
                <a:latin typeface="Times New Roman"/>
                <a:ea typeface="Times New Roman"/>
                <a:cs typeface="Times New Roman"/>
                <a:sym typeface="Times New Roman"/>
              </a:rPr>
              <a:t>However, for quartz, all the d-coefficients given in below Equation are not finite nonzero values. In fact, the d-matrix for quartz is given as</a:t>
            </a:r>
            <a:endParaRPr/>
          </a:p>
          <a:p>
            <a:pPr indent="-50800" lvl="0" marL="228600" rtl="0" algn="l">
              <a:lnSpc>
                <a:spcPct val="10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50800" lvl="0" marL="228600" rtl="0" algn="l">
              <a:lnSpc>
                <a:spcPct val="10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50800" lvl="0" marL="228600" rtl="0" algn="l">
              <a:lnSpc>
                <a:spcPct val="10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50800" lvl="0" marL="228600" rtl="0" algn="l">
              <a:lnSpc>
                <a:spcPct val="10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228600" lvl="0" marL="228600" rtl="0" algn="l">
              <a:lnSpc>
                <a:spcPct val="10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Q </a:t>
            </a:r>
            <a:r>
              <a:rPr baseline="-25000" lang="en-US">
                <a:latin typeface="Times New Roman"/>
                <a:ea typeface="Times New Roman"/>
                <a:cs typeface="Times New Roman"/>
                <a:sym typeface="Times New Roman"/>
              </a:rPr>
              <a:t>x</a:t>
            </a:r>
            <a:r>
              <a:rPr lang="en-US">
                <a:latin typeface="Times New Roman"/>
                <a:ea typeface="Times New Roman"/>
                <a:cs typeface="Times New Roman"/>
                <a:sym typeface="Times New Roman"/>
              </a:rPr>
              <a:t> equation is modified as</a:t>
            </a:r>
            <a:endParaRPr/>
          </a:p>
          <a:p>
            <a:pPr indent="-50800" lvl="0" marL="228600" rtl="0" algn="l">
              <a:lnSpc>
                <a:spcPct val="10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0" lvl="0" marL="0" rtl="0" algn="l">
              <a:lnSpc>
                <a:spcPct val="10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228600" lvl="0" marL="228600" rtl="0" algn="l">
              <a:lnSpc>
                <a:spcPct val="10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Voltage V </a:t>
            </a:r>
            <a:r>
              <a:rPr baseline="-25000" lang="en-US">
                <a:latin typeface="Times New Roman"/>
                <a:ea typeface="Times New Roman"/>
                <a:cs typeface="Times New Roman"/>
                <a:sym typeface="Times New Roman"/>
              </a:rPr>
              <a:t>s</a:t>
            </a:r>
            <a:endParaRPr baseline="-25000">
              <a:latin typeface="Times New Roman"/>
              <a:ea typeface="Times New Roman"/>
              <a:cs typeface="Times New Roman"/>
              <a:sym typeface="Times New Roman"/>
            </a:endParaRPr>
          </a:p>
        </p:txBody>
      </p:sp>
      <p:pic>
        <p:nvPicPr>
          <p:cNvPr id="730" name="Google Shape;730;p89"/>
          <p:cNvPicPr preferRelativeResize="0"/>
          <p:nvPr/>
        </p:nvPicPr>
        <p:blipFill rotWithShape="1">
          <a:blip r:embed="rId3">
            <a:alphaModFix/>
          </a:blip>
          <a:srcRect b="0" l="0" r="0" t="0"/>
          <a:stretch/>
        </p:blipFill>
        <p:spPr>
          <a:xfrm>
            <a:off x="1603512" y="1817234"/>
            <a:ext cx="9077739" cy="1611766"/>
          </a:xfrm>
          <a:prstGeom prst="rect">
            <a:avLst/>
          </a:prstGeom>
          <a:noFill/>
          <a:ln>
            <a:noFill/>
          </a:ln>
        </p:spPr>
      </p:pic>
      <p:pic>
        <p:nvPicPr>
          <p:cNvPr id="731" name="Google Shape;731;p89"/>
          <p:cNvPicPr preferRelativeResize="0"/>
          <p:nvPr/>
        </p:nvPicPr>
        <p:blipFill rotWithShape="1">
          <a:blip r:embed="rId4">
            <a:alphaModFix/>
          </a:blip>
          <a:srcRect b="0" l="0" r="0" t="0"/>
          <a:stretch/>
        </p:blipFill>
        <p:spPr>
          <a:xfrm>
            <a:off x="6018892" y="3647508"/>
            <a:ext cx="3628691" cy="1107055"/>
          </a:xfrm>
          <a:prstGeom prst="rect">
            <a:avLst/>
          </a:prstGeom>
          <a:noFill/>
          <a:ln>
            <a:noFill/>
          </a:ln>
        </p:spPr>
      </p:pic>
      <p:pic>
        <p:nvPicPr>
          <p:cNvPr id="732" name="Google Shape;732;p89"/>
          <p:cNvPicPr preferRelativeResize="0"/>
          <p:nvPr/>
        </p:nvPicPr>
        <p:blipFill rotWithShape="1">
          <a:blip r:embed="rId5">
            <a:alphaModFix/>
          </a:blip>
          <a:srcRect b="0" l="0" r="0" t="0"/>
          <a:stretch/>
        </p:blipFill>
        <p:spPr>
          <a:xfrm>
            <a:off x="3450317" y="5167086"/>
            <a:ext cx="3957648" cy="1422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ctr">
              <a:lnSpc>
                <a:spcPct val="90000"/>
              </a:lnSpc>
              <a:spcBef>
                <a:spcPts val="0"/>
              </a:spcBef>
              <a:spcAft>
                <a:spcPts val="0"/>
              </a:spcAft>
              <a:buClr>
                <a:schemeClr val="dk1"/>
              </a:buClr>
              <a:buSzPct val="70707"/>
              <a:buFont typeface="Algerian"/>
              <a:buNone/>
            </a:pPr>
            <a:r>
              <a:rPr lang="en-US">
                <a:latin typeface="Algerian"/>
                <a:ea typeface="Algerian"/>
                <a:cs typeface="Algerian"/>
                <a:sym typeface="Algerian"/>
              </a:rPr>
              <a:t>APPLICATIONS</a:t>
            </a:r>
            <a:endParaRPr>
              <a:latin typeface="Algerian"/>
              <a:ea typeface="Algerian"/>
              <a:cs typeface="Algerian"/>
              <a:sym typeface="Algerian"/>
            </a:endParaRPr>
          </a:p>
        </p:txBody>
      </p:sp>
      <p:sp>
        <p:nvSpPr>
          <p:cNvPr id="152" name="Google Shape;152;p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Search coil magnetometer</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Inductive proximity sensor</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Metal detectors </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Traffic lights</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Car washes </a:t>
            </a:r>
            <a:endParaRPr>
              <a:latin typeface="Times New Roman"/>
              <a:ea typeface="Times New Roman"/>
              <a:cs typeface="Times New Roman"/>
              <a:sym typeface="Times New Roman"/>
            </a:endParaRPr>
          </a:p>
          <a:p>
            <a:pPr indent="-457188" lvl="0" marL="609584" rtl="0" algn="just">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Many automated industrial processes. </a:t>
            </a:r>
            <a:endParaRPr>
              <a:latin typeface="Times New Roman"/>
              <a:ea typeface="Times New Roman"/>
              <a:cs typeface="Times New Roman"/>
              <a:sym typeface="Times New Roman"/>
            </a:endParaRPr>
          </a:p>
          <a:p>
            <a:pPr indent="0" lvl="0" marL="0" rtl="0" algn="just">
              <a:lnSpc>
                <a:spcPct val="90000"/>
              </a:lnSpc>
              <a:spcBef>
                <a:spcPts val="1600"/>
              </a:spcBef>
              <a:spcAft>
                <a:spcPts val="1600"/>
              </a:spcAft>
              <a:buClr>
                <a:schemeClr val="dk1"/>
              </a:buClr>
              <a:buSzPts val="1800"/>
              <a:buNone/>
            </a:pPr>
            <a:r>
              <a:rPr lang="en-US">
                <a:latin typeface="Times New Roman"/>
                <a:ea typeface="Times New Roman"/>
                <a:cs typeface="Times New Roman"/>
                <a:sym typeface="Times New Roman"/>
              </a:rPr>
              <a:t>The sensor does not require physical contact it is particularly useful for applications where access presents challenges or where dirt is prevalent</a:t>
            </a:r>
            <a:endParaRPr>
              <a:latin typeface="Times New Roman"/>
              <a:ea typeface="Times New Roman"/>
              <a:cs typeface="Times New Roman"/>
              <a:sym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0"/>
          <p:cNvSpPr txBox="1"/>
          <p:nvPr>
            <p:ph type="title"/>
          </p:nvPr>
        </p:nvSpPr>
        <p:spPr>
          <a:xfrm>
            <a:off x="838200" y="365126"/>
            <a:ext cx="10515600" cy="58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002060"/>
              </a:buClr>
              <a:buSzPct val="100000"/>
              <a:buFont typeface="Algerian"/>
              <a:buNone/>
            </a:pPr>
            <a:r>
              <a:rPr b="1" lang="en-US" sz="4000">
                <a:solidFill>
                  <a:srgbClr val="002060"/>
                </a:solidFill>
                <a:latin typeface="Algerian"/>
                <a:ea typeface="Algerian"/>
                <a:cs typeface="Algerian"/>
                <a:sym typeface="Algerian"/>
              </a:rPr>
              <a:t>Deformation modes and multimorphs</a:t>
            </a:r>
            <a:endParaRPr b="1" sz="4000">
              <a:solidFill>
                <a:srgbClr val="002060"/>
              </a:solidFill>
              <a:latin typeface="Algerian"/>
              <a:ea typeface="Algerian"/>
              <a:cs typeface="Algerian"/>
              <a:sym typeface="Algerian"/>
            </a:endParaRPr>
          </a:p>
        </p:txBody>
      </p:sp>
      <p:sp>
        <p:nvSpPr>
          <p:cNvPr id="738" name="Google Shape;738;p90"/>
          <p:cNvSpPr txBox="1"/>
          <p:nvPr>
            <p:ph idx="1" type="body"/>
          </p:nvPr>
        </p:nvSpPr>
        <p:spPr>
          <a:xfrm>
            <a:off x="838200" y="1246909"/>
            <a:ext cx="10515600" cy="4930200"/>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just">
              <a:lnSpc>
                <a:spcPct val="90000"/>
              </a:lnSpc>
              <a:spcBef>
                <a:spcPts val="0"/>
              </a:spcBef>
              <a:spcAft>
                <a:spcPts val="0"/>
              </a:spcAft>
              <a:buClr>
                <a:srgbClr val="FF0000"/>
              </a:buClr>
              <a:buSzPct val="100000"/>
              <a:buChar char="•"/>
            </a:pPr>
            <a:r>
              <a:rPr lang="en-US">
                <a:solidFill>
                  <a:srgbClr val="FF0000"/>
                </a:solidFill>
                <a:latin typeface="Times New Roman"/>
                <a:ea typeface="Times New Roman"/>
                <a:cs typeface="Times New Roman"/>
                <a:sym typeface="Times New Roman"/>
              </a:rPr>
              <a:t>Piezoelectric sensors </a:t>
            </a:r>
            <a:r>
              <a:rPr lang="en-US">
                <a:latin typeface="Times New Roman"/>
                <a:ea typeface="Times New Roman"/>
                <a:cs typeface="Times New Roman"/>
                <a:sym typeface="Times New Roman"/>
              </a:rPr>
              <a:t>can produce outputs in the </a:t>
            </a:r>
            <a:r>
              <a:rPr lang="en-US">
                <a:solidFill>
                  <a:srgbClr val="FF0000"/>
                </a:solidFill>
                <a:latin typeface="Times New Roman"/>
                <a:ea typeface="Times New Roman"/>
                <a:cs typeface="Times New Roman"/>
                <a:sym typeface="Times New Roman"/>
              </a:rPr>
              <a:t>form of charge or voltage with force, acceleration, velocity (as displacement) and deformation (in crystals)</a:t>
            </a:r>
            <a:endParaRPr/>
          </a:p>
          <a:p>
            <a:pPr indent="-228600" lvl="0" marL="228600" rtl="0" algn="just">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The deformation are of different types depending on application of input, accordingly </a:t>
            </a:r>
            <a:r>
              <a:rPr lang="en-US">
                <a:solidFill>
                  <a:srgbClr val="FF0000"/>
                </a:solidFill>
                <a:latin typeface="Times New Roman"/>
                <a:ea typeface="Times New Roman"/>
                <a:cs typeface="Times New Roman"/>
                <a:sym typeface="Times New Roman"/>
              </a:rPr>
              <a:t>number of modes </a:t>
            </a:r>
            <a:r>
              <a:rPr lang="en-US">
                <a:latin typeface="Times New Roman"/>
                <a:ea typeface="Times New Roman"/>
                <a:cs typeface="Times New Roman"/>
                <a:sym typeface="Times New Roman"/>
              </a:rPr>
              <a:t>are listed:</a:t>
            </a:r>
            <a:endParaRPr/>
          </a:p>
          <a:p>
            <a:pPr indent="0" lvl="0" marL="0" rtl="0" algn="just">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	TEM (Thickness Expander Mode)</a:t>
            </a:r>
            <a:endParaRPr/>
          </a:p>
          <a:p>
            <a:pPr indent="0" lvl="0" marL="0" rtl="0" algn="just">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	LEM (Length Expander Mode)</a:t>
            </a:r>
            <a:endParaRPr/>
          </a:p>
          <a:p>
            <a:pPr indent="0" lvl="0" marL="0" rtl="0" algn="just">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	TSM (Thickness Shear Mode)</a:t>
            </a:r>
            <a:endParaRPr/>
          </a:p>
          <a:p>
            <a:pPr indent="0" lvl="0" marL="0" rtl="0" algn="just">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	FSM (Face Shear Mode)</a:t>
            </a:r>
            <a:endParaRPr/>
          </a:p>
          <a:p>
            <a:pPr indent="0" lvl="0" marL="0" rtl="0" algn="just">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	VEM (Volume Expander Mode)</a:t>
            </a:r>
            <a:endParaRPr/>
          </a:p>
          <a:p>
            <a:pPr indent="0" lvl="0" marL="0" rtl="0" algn="just">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a:p>
            <a:pPr indent="0" lvl="0" marL="0" rtl="0" algn="just">
              <a:lnSpc>
                <a:spcPct val="90000"/>
              </a:lnSpc>
              <a:spcBef>
                <a:spcPts val="1000"/>
              </a:spcBef>
              <a:spcAft>
                <a:spcPts val="0"/>
              </a:spcAft>
              <a:buClr>
                <a:srgbClr val="202124"/>
              </a:buClr>
              <a:buSzPct val="100000"/>
              <a:buNone/>
            </a:pPr>
            <a:r>
              <a:rPr i="0" lang="en-US" sz="2600">
                <a:solidFill>
                  <a:srgbClr val="202124"/>
                </a:solidFill>
                <a:latin typeface="Times New Roman"/>
                <a:ea typeface="Times New Roman"/>
                <a:cs typeface="Times New Roman"/>
                <a:sym typeface="Times New Roman"/>
              </a:rPr>
              <a:t>Note: Shear stress, force tending to cause deformation of a material by slippage along a plane or planes parallel to the imposed stress.  Shear stress may occur in solids or liquids; in the latter it is related to fluid viscosity.</a:t>
            </a:r>
            <a:endParaRPr sz="2600">
              <a:latin typeface="Times New Roman"/>
              <a:ea typeface="Times New Roman"/>
              <a:cs typeface="Times New Roman"/>
              <a:sym typeface="Times New Roman"/>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2" name="Shape 742"/>
        <p:cNvGrpSpPr/>
        <p:nvPr/>
      </p:nvGrpSpPr>
      <p:grpSpPr>
        <a:xfrm>
          <a:off x="0" y="0"/>
          <a:ext cx="0" cy="0"/>
          <a:chOff x="0" y="0"/>
          <a:chExt cx="0" cy="0"/>
        </a:xfrm>
      </p:grpSpPr>
      <p:sp>
        <p:nvSpPr>
          <p:cNvPr id="743" name="Google Shape;743;p9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4" name="Google Shape;744;p91"/>
          <p:cNvSpPr/>
          <p:nvPr/>
        </p:nvSpPr>
        <p:spPr>
          <a:xfrm flipH="1" rot="5400000">
            <a:off x="-1417458" y="1417619"/>
            <a:ext cx="6875700" cy="4040700"/>
          </a:xfrm>
          <a:prstGeom prst="rect">
            <a:avLst/>
          </a:prstGeom>
          <a:gradFill>
            <a:gsLst>
              <a:gs pos="0">
                <a:srgbClr val="000000"/>
              </a:gs>
              <a:gs pos="100000">
                <a:srgbClr val="2F5496"/>
              </a:gs>
            </a:gsLst>
            <a:lin ang="18599929"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5" name="Google Shape;745;p91"/>
          <p:cNvSpPr/>
          <p:nvPr/>
        </p:nvSpPr>
        <p:spPr>
          <a:xfrm rot="-5400000">
            <a:off x="-158549" y="2660421"/>
            <a:ext cx="4355700" cy="4038600"/>
          </a:xfrm>
          <a:prstGeom prst="rect">
            <a:avLst/>
          </a:prstGeom>
          <a:gradFill>
            <a:gsLst>
              <a:gs pos="0">
                <a:srgbClr val="4472C4">
                  <a:alpha val="49411"/>
                </a:srgbClr>
              </a:gs>
              <a:gs pos="100000">
                <a:srgbClr val="1F3864">
                  <a:alpha val="0"/>
                </a:srgbClr>
              </a:gs>
            </a:gsLst>
            <a:lin ang="113999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6" name="Google Shape;746;p91"/>
          <p:cNvSpPr/>
          <p:nvPr/>
        </p:nvSpPr>
        <p:spPr>
          <a:xfrm flipH="1" rot="-5400000">
            <a:off x="-1180946" y="1638150"/>
            <a:ext cx="6857700" cy="3581400"/>
          </a:xfrm>
          <a:prstGeom prst="rect">
            <a:avLst/>
          </a:prstGeom>
          <a:gradFill>
            <a:gsLst>
              <a:gs pos="0">
                <a:srgbClr val="000000">
                  <a:alpha val="58431"/>
                </a:srgbClr>
              </a:gs>
              <a:gs pos="69000">
                <a:srgbClr val="4472C4">
                  <a:alpha val="0"/>
                </a:srgbClr>
              </a:gs>
              <a:gs pos="100000">
                <a:srgbClr val="4472C4">
                  <a:alpha val="0"/>
                </a:srgbClr>
              </a:gs>
            </a:gsLst>
            <a:lin ang="1319991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7" name="Google Shape;747;p91"/>
          <p:cNvSpPr/>
          <p:nvPr/>
        </p:nvSpPr>
        <p:spPr>
          <a:xfrm rot="6100492">
            <a:off x="-752289" y="1199324"/>
            <a:ext cx="4811682" cy="4091540"/>
          </a:xfrm>
          <a:custGeom>
            <a:rect b="b" l="l" r="r" t="t"/>
            <a:pathLst>
              <a:path extrusionOk="0" h="4088666" w="4808302">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0">
                <a:srgbClr val="8DA9DB">
                  <a:alpha val="0"/>
                </a:srgbClr>
              </a:gs>
              <a:gs pos="39000">
                <a:srgbClr val="8DA9DB">
                  <a:alpha val="0"/>
                </a:srgbClr>
              </a:gs>
              <a:gs pos="100000">
                <a:srgbClr val="2F5496">
                  <a:alpha val="25490"/>
                </a:srgbClr>
              </a:gs>
            </a:gsLst>
            <a:lin ang="18599929"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8" name="Google Shape;748;p91"/>
          <p:cNvSpPr txBox="1"/>
          <p:nvPr>
            <p:ph type="title"/>
          </p:nvPr>
        </p:nvSpPr>
        <p:spPr>
          <a:xfrm>
            <a:off x="214341" y="1857829"/>
            <a:ext cx="2093400" cy="3886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Times New Roman"/>
              <a:buNone/>
            </a:pPr>
            <a:r>
              <a:rPr b="1" lang="en-US" sz="4000">
                <a:solidFill>
                  <a:srgbClr val="FFFFFF"/>
                </a:solidFill>
                <a:latin typeface="Times New Roman"/>
                <a:ea typeface="Times New Roman"/>
                <a:cs typeface="Times New Roman"/>
                <a:sym typeface="Times New Roman"/>
              </a:rPr>
              <a:t>Deformation modes</a:t>
            </a:r>
            <a:endParaRPr/>
          </a:p>
        </p:txBody>
      </p:sp>
      <p:pic>
        <p:nvPicPr>
          <p:cNvPr id="749" name="Google Shape;749;p91"/>
          <p:cNvPicPr preferRelativeResize="0"/>
          <p:nvPr>
            <p:ph idx="1" type="body"/>
          </p:nvPr>
        </p:nvPicPr>
        <p:blipFill rotWithShape="1">
          <a:blip r:embed="rId3">
            <a:alphaModFix/>
          </a:blip>
          <a:srcRect b="0" l="0" r="0" t="0"/>
          <a:stretch/>
        </p:blipFill>
        <p:spPr>
          <a:xfrm>
            <a:off x="2307771" y="0"/>
            <a:ext cx="9884100" cy="68580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92"/>
          <p:cNvSpPr txBox="1"/>
          <p:nvPr>
            <p:ph type="title"/>
          </p:nvPr>
        </p:nvSpPr>
        <p:spPr>
          <a:xfrm>
            <a:off x="838200" y="365126"/>
            <a:ext cx="10515600" cy="5676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002060"/>
              </a:buClr>
              <a:buSzPct val="100000"/>
              <a:buFont typeface="Algerian"/>
              <a:buNone/>
            </a:pPr>
            <a:r>
              <a:rPr b="1" lang="en-US" sz="3600">
                <a:solidFill>
                  <a:srgbClr val="002060"/>
                </a:solidFill>
                <a:latin typeface="Algerian"/>
                <a:ea typeface="Algerian"/>
                <a:cs typeface="Algerian"/>
                <a:sym typeface="Algerian"/>
              </a:rPr>
              <a:t>Deformation modes and multimorphs</a:t>
            </a:r>
            <a:endParaRPr sz="3600">
              <a:latin typeface="Algerian"/>
              <a:ea typeface="Algerian"/>
              <a:cs typeface="Algerian"/>
              <a:sym typeface="Algerian"/>
            </a:endParaRPr>
          </a:p>
        </p:txBody>
      </p:sp>
      <p:sp>
        <p:nvSpPr>
          <p:cNvPr id="755" name="Google Shape;755;p92"/>
          <p:cNvSpPr txBox="1"/>
          <p:nvPr>
            <p:ph idx="1" type="body"/>
          </p:nvPr>
        </p:nvSpPr>
        <p:spPr>
          <a:xfrm>
            <a:off x="838200" y="1182255"/>
            <a:ext cx="10515600" cy="49947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FF0000"/>
              </a:buClr>
              <a:buSzPts val="2800"/>
              <a:buChar char="•"/>
            </a:pPr>
            <a:r>
              <a:rPr b="1" lang="en-US">
                <a:solidFill>
                  <a:srgbClr val="FF0000"/>
                </a:solidFill>
                <a:latin typeface="Times New Roman"/>
                <a:ea typeface="Times New Roman"/>
                <a:cs typeface="Times New Roman"/>
                <a:sym typeface="Times New Roman"/>
              </a:rPr>
              <a:t>Bimorphs :</a:t>
            </a:r>
            <a:r>
              <a:rPr lang="en-US">
                <a:latin typeface="Times New Roman"/>
                <a:ea typeface="Times New Roman"/>
                <a:cs typeface="Times New Roman"/>
                <a:sym typeface="Times New Roman"/>
              </a:rPr>
              <a:t>Instead of a single element sensor, it is possible to cement together </a:t>
            </a:r>
            <a:r>
              <a:rPr lang="en-US">
                <a:solidFill>
                  <a:srgbClr val="FF0000"/>
                </a:solidFill>
                <a:latin typeface="Times New Roman"/>
                <a:ea typeface="Times New Roman"/>
                <a:cs typeface="Times New Roman"/>
                <a:sym typeface="Times New Roman"/>
              </a:rPr>
              <a:t>two such elements </a:t>
            </a:r>
            <a:r>
              <a:rPr lang="en-US">
                <a:latin typeface="Times New Roman"/>
                <a:ea typeface="Times New Roman"/>
                <a:cs typeface="Times New Roman"/>
                <a:sym typeface="Times New Roman"/>
              </a:rPr>
              <a:t>as in a sandwich to obtain larger (ideally double) output called </a:t>
            </a:r>
            <a:r>
              <a:rPr lang="en-US">
                <a:solidFill>
                  <a:srgbClr val="FF0000"/>
                </a:solidFill>
                <a:latin typeface="Times New Roman"/>
                <a:ea typeface="Times New Roman"/>
                <a:cs typeface="Times New Roman"/>
                <a:sym typeface="Times New Roman"/>
              </a:rPr>
              <a:t>bimorphs.</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Can be obtained by series sandwiching or by parallel arrangement</a:t>
            </a:r>
            <a:endParaRPr/>
          </a:p>
          <a:p>
            <a:pPr indent="-228600" lvl="0" marL="228600" rtl="0" algn="just">
              <a:lnSpc>
                <a:spcPct val="90000"/>
              </a:lnSpc>
              <a:spcBef>
                <a:spcPts val="1000"/>
              </a:spcBef>
              <a:spcAft>
                <a:spcPts val="0"/>
              </a:spcAft>
              <a:buClr>
                <a:srgbClr val="FF0000"/>
              </a:buClr>
              <a:buSzPts val="2800"/>
              <a:buChar char="•"/>
            </a:pPr>
            <a:r>
              <a:rPr b="1" lang="en-US">
                <a:solidFill>
                  <a:srgbClr val="FF0000"/>
                </a:solidFill>
                <a:latin typeface="Times New Roman"/>
                <a:ea typeface="Times New Roman"/>
                <a:cs typeface="Times New Roman"/>
                <a:sym typeface="Times New Roman"/>
              </a:rPr>
              <a:t>Multimorphs:</a:t>
            </a:r>
            <a:r>
              <a:rPr lang="en-US">
                <a:solidFill>
                  <a:srgbClr val="FF0000"/>
                </a:solidFill>
                <a:latin typeface="Times New Roman"/>
                <a:ea typeface="Times New Roman"/>
                <a:cs typeface="Times New Roman"/>
                <a:sym typeface="Times New Roman"/>
              </a:rPr>
              <a:t> If more than two </a:t>
            </a:r>
            <a:r>
              <a:rPr lang="en-US">
                <a:latin typeface="Times New Roman"/>
                <a:ea typeface="Times New Roman"/>
                <a:cs typeface="Times New Roman"/>
                <a:sym typeface="Times New Roman"/>
              </a:rPr>
              <a:t>elements are connected then they are called as </a:t>
            </a:r>
            <a:r>
              <a:rPr lang="en-US">
                <a:solidFill>
                  <a:srgbClr val="FF0000"/>
                </a:solidFill>
                <a:latin typeface="Times New Roman"/>
                <a:ea typeface="Times New Roman"/>
                <a:cs typeface="Times New Roman"/>
                <a:sym typeface="Times New Roman"/>
              </a:rPr>
              <a:t>multimorphs</a:t>
            </a:r>
            <a:endParaRPr>
              <a:solidFill>
                <a:srgbClr val="FF0000"/>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In figure, polarization of two plates with respect to each other is different so that the parallel or series arrangement can be achieved</a:t>
            </a:r>
            <a:r>
              <a:rPr lang="en-US">
                <a:solidFill>
                  <a:srgbClr val="FF0000"/>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9" name="Shape 759"/>
        <p:cNvGrpSpPr/>
        <p:nvPr/>
      </p:nvGrpSpPr>
      <p:grpSpPr>
        <a:xfrm>
          <a:off x="0" y="0"/>
          <a:ext cx="0" cy="0"/>
          <a:chOff x="0" y="0"/>
          <a:chExt cx="0" cy="0"/>
        </a:xfrm>
      </p:grpSpPr>
      <p:sp>
        <p:nvSpPr>
          <p:cNvPr id="760" name="Google Shape;760;p93"/>
          <p:cNvSpPr/>
          <p:nvPr/>
        </p:nvSpPr>
        <p:spPr>
          <a:xfrm>
            <a:off x="638175" y="0"/>
            <a:ext cx="3248046" cy="3400434"/>
          </a:xfrm>
          <a:prstGeom prst="flowChartDocumen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1" name="Google Shape;761;p93"/>
          <p:cNvSpPr txBox="1"/>
          <p:nvPr>
            <p:ph type="title"/>
          </p:nvPr>
        </p:nvSpPr>
        <p:spPr>
          <a:xfrm>
            <a:off x="711870" y="263928"/>
            <a:ext cx="2840100" cy="2371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200"/>
              <a:buFont typeface="Times New Roman"/>
              <a:buNone/>
            </a:pPr>
            <a:r>
              <a:rPr b="1" lang="en-US" sz="3200">
                <a:solidFill>
                  <a:srgbClr val="FFFFFF"/>
                </a:solidFill>
                <a:latin typeface="Times New Roman"/>
                <a:ea typeface="Times New Roman"/>
                <a:cs typeface="Times New Roman"/>
                <a:sym typeface="Times New Roman"/>
              </a:rPr>
              <a:t>Multimorphs</a:t>
            </a:r>
            <a:endParaRPr b="1" sz="3200">
              <a:solidFill>
                <a:srgbClr val="FFFFFF"/>
              </a:solidFill>
              <a:latin typeface="Times New Roman"/>
              <a:ea typeface="Times New Roman"/>
              <a:cs typeface="Times New Roman"/>
              <a:sym typeface="Times New Roman"/>
            </a:endParaRPr>
          </a:p>
        </p:txBody>
      </p:sp>
      <p:pic>
        <p:nvPicPr>
          <p:cNvPr id="762" name="Google Shape;762;p93"/>
          <p:cNvPicPr preferRelativeResize="0"/>
          <p:nvPr>
            <p:ph idx="1" type="body"/>
          </p:nvPr>
        </p:nvPicPr>
        <p:blipFill rotWithShape="1">
          <a:blip r:embed="rId3">
            <a:alphaModFix/>
          </a:blip>
          <a:srcRect b="0" l="0" r="0" t="0"/>
          <a:stretch/>
        </p:blipFill>
        <p:spPr>
          <a:xfrm>
            <a:off x="3222171" y="0"/>
            <a:ext cx="8061300" cy="68580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6" name="Shape 766"/>
        <p:cNvGrpSpPr/>
        <p:nvPr/>
      </p:nvGrpSpPr>
      <p:grpSpPr>
        <a:xfrm>
          <a:off x="0" y="0"/>
          <a:ext cx="0" cy="0"/>
          <a:chOff x="0" y="0"/>
          <a:chExt cx="0" cy="0"/>
        </a:xfrm>
      </p:grpSpPr>
      <p:sp>
        <p:nvSpPr>
          <p:cNvPr id="767" name="Google Shape;767;p94"/>
          <p:cNvSpPr txBox="1"/>
          <p:nvPr>
            <p:ph type="title"/>
          </p:nvPr>
        </p:nvSpPr>
        <p:spPr>
          <a:xfrm>
            <a:off x="648929" y="629266"/>
            <a:ext cx="3505500" cy="162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b="1" lang="en-US">
                <a:latin typeface="Algerian"/>
                <a:ea typeface="Algerian"/>
                <a:cs typeface="Algerian"/>
                <a:sym typeface="Algerian"/>
              </a:rPr>
              <a:t>Ultrasonic Sensors</a:t>
            </a:r>
            <a:endParaRPr/>
          </a:p>
        </p:txBody>
      </p:sp>
      <p:sp>
        <p:nvSpPr>
          <p:cNvPr id="768" name="Google Shape;768;p94"/>
          <p:cNvSpPr txBox="1"/>
          <p:nvPr>
            <p:ph idx="1" type="body"/>
          </p:nvPr>
        </p:nvSpPr>
        <p:spPr>
          <a:xfrm>
            <a:off x="648929" y="2251587"/>
            <a:ext cx="3505500" cy="3891000"/>
          </a:xfrm>
          <a:prstGeom prst="rect">
            <a:avLst/>
          </a:prstGeom>
          <a:noFill/>
          <a:ln>
            <a:noFill/>
          </a:ln>
        </p:spPr>
        <p:txBody>
          <a:bodyPr anchorCtr="0" anchor="t" bIns="45700" lIns="91425" spcFirstLastPara="1" rIns="91425" wrap="square" tIns="45700">
            <a:normAutofit fontScale="92500"/>
          </a:bodyPr>
          <a:lstStyle/>
          <a:p>
            <a:pPr indent="-228600" lvl="0" marL="228600" rtl="0" algn="just">
              <a:lnSpc>
                <a:spcPct val="90000"/>
              </a:lnSpc>
              <a:spcBef>
                <a:spcPts val="0"/>
              </a:spcBef>
              <a:spcAft>
                <a:spcPts val="0"/>
              </a:spcAft>
              <a:buClr>
                <a:schemeClr val="dk1"/>
              </a:buClr>
              <a:buSzPct val="100000"/>
              <a:buChar char="•"/>
            </a:pPr>
            <a:r>
              <a:rPr b="0" i="0" lang="en-US" sz="2400">
                <a:latin typeface="Times New Roman"/>
                <a:ea typeface="Times New Roman"/>
                <a:cs typeface="Times New Roman"/>
                <a:sym typeface="Times New Roman"/>
              </a:rPr>
              <a:t>Ultrasonic sensors work </a:t>
            </a:r>
            <a:r>
              <a:rPr b="1" i="0" lang="en-US" sz="2400">
                <a:latin typeface="Times New Roman"/>
                <a:ea typeface="Times New Roman"/>
                <a:cs typeface="Times New Roman"/>
                <a:sym typeface="Times New Roman"/>
              </a:rPr>
              <a:t>by emitting sound waves at a frequency too high for humans to hear</a:t>
            </a:r>
            <a:r>
              <a:rPr b="0" i="0" lang="en-US" sz="2400">
                <a:latin typeface="Times New Roman"/>
                <a:ea typeface="Times New Roman"/>
                <a:cs typeface="Times New Roman"/>
                <a:sym typeface="Times New Roman"/>
              </a:rPr>
              <a:t>. They then wait for the sound to be reflected back, calculating distance based on the time required. This is similar to how radar measures the time it takes a radio wave to return after hitting an object</a:t>
            </a:r>
            <a:endParaRPr sz="2400">
              <a:latin typeface="Times New Roman"/>
              <a:ea typeface="Times New Roman"/>
              <a:cs typeface="Times New Roman"/>
              <a:sym typeface="Times New Roman"/>
            </a:endParaRPr>
          </a:p>
          <a:p>
            <a:pPr indent="-111125" lvl="0" marL="228600" rtl="0" algn="l">
              <a:lnSpc>
                <a:spcPct val="90000"/>
              </a:lnSpc>
              <a:spcBef>
                <a:spcPts val="1000"/>
              </a:spcBef>
              <a:spcAft>
                <a:spcPts val="0"/>
              </a:spcAft>
              <a:buClr>
                <a:schemeClr val="dk1"/>
              </a:buClr>
              <a:buSzPct val="100000"/>
              <a:buNone/>
            </a:pPr>
            <a:r>
              <a:t/>
            </a:r>
            <a:endParaRPr sz="2000"/>
          </a:p>
        </p:txBody>
      </p:sp>
      <p:sp>
        <p:nvSpPr>
          <p:cNvPr id="769" name="Google Shape;769;p94"/>
          <p:cNvSpPr/>
          <p:nvPr/>
        </p:nvSpPr>
        <p:spPr>
          <a:xfrm>
            <a:off x="4639056" y="0"/>
            <a:ext cx="7552800" cy="6858000"/>
          </a:xfrm>
          <a:prstGeom prst="rect">
            <a:avLst/>
          </a:prstGeom>
          <a:solidFill>
            <a:srgbClr val="C8CA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0" name="Google Shape;770;p94"/>
          <p:cNvSpPr/>
          <p:nvPr/>
        </p:nvSpPr>
        <p:spPr>
          <a:xfrm>
            <a:off x="5123688" y="557784"/>
            <a:ext cx="6584100" cy="5739300"/>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8: Basic working principle of the Ultrasonic Sensor. | Download Scientific  Diagram" id="771" name="Google Shape;771;p94"/>
          <p:cNvPicPr preferRelativeResize="0"/>
          <p:nvPr/>
        </p:nvPicPr>
        <p:blipFill rotWithShape="1">
          <a:blip r:embed="rId3">
            <a:alphaModFix/>
          </a:blip>
          <a:srcRect b="0" l="0" r="0" t="0"/>
          <a:stretch/>
        </p:blipFill>
        <p:spPr>
          <a:xfrm>
            <a:off x="5405860" y="812800"/>
            <a:ext cx="6019331" cy="5123543"/>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3600"/>
              <a:buFont typeface="Algerian"/>
              <a:buNone/>
            </a:pPr>
            <a:r>
              <a:rPr b="1" lang="en-US" sz="3600">
                <a:solidFill>
                  <a:srgbClr val="0070C0"/>
                </a:solidFill>
                <a:latin typeface="Algerian"/>
                <a:ea typeface="Algerian"/>
                <a:cs typeface="Algerian"/>
                <a:sym typeface="Algerian"/>
              </a:rPr>
              <a:t>Ultrasonic Sensors</a:t>
            </a:r>
            <a:endParaRPr/>
          </a:p>
        </p:txBody>
      </p:sp>
      <p:sp>
        <p:nvSpPr>
          <p:cNvPr id="777" name="Google Shape;777;p9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FF0000"/>
              </a:buClr>
              <a:buSzPts val="2000"/>
              <a:buChar char="•"/>
            </a:pPr>
            <a:r>
              <a:rPr lang="en-US" sz="2000" u="sng">
                <a:solidFill>
                  <a:schemeClr val="hlink"/>
                </a:solidFill>
                <a:latin typeface="Times New Roman"/>
                <a:ea typeface="Times New Roman"/>
                <a:cs typeface="Times New Roman"/>
                <a:sym typeface="Times New Roman"/>
                <a:hlinkClick r:id="rId3"/>
              </a:rPr>
              <a:t>https://www.youtube.com/watch?v=vf2lW4LkmMQ</a:t>
            </a:r>
            <a:r>
              <a:rPr lang="en-US" sz="2000">
                <a:solidFill>
                  <a:srgbClr val="FF0000"/>
                </a:solidFill>
                <a:latin typeface="Times New Roman"/>
                <a:ea typeface="Times New Roman"/>
                <a:cs typeface="Times New Roman"/>
                <a:sym typeface="Times New Roman"/>
              </a:rPr>
              <a:t> - </a:t>
            </a:r>
            <a:r>
              <a:rPr b="0" i="0" lang="en-US" sz="2000">
                <a:latin typeface="Roboto"/>
                <a:ea typeface="Roboto"/>
                <a:cs typeface="Roboto"/>
                <a:sym typeface="Roboto"/>
              </a:rPr>
              <a:t>Ultrasonic sensor working principle</a:t>
            </a:r>
            <a:endParaRPr/>
          </a:p>
          <a:p>
            <a:pPr indent="-228600" lvl="0" marL="228600" rtl="0" algn="just">
              <a:lnSpc>
                <a:spcPct val="90000"/>
              </a:lnSpc>
              <a:spcBef>
                <a:spcPts val="1000"/>
              </a:spcBef>
              <a:spcAft>
                <a:spcPts val="0"/>
              </a:spcAft>
              <a:buClr>
                <a:schemeClr val="dk1"/>
              </a:buClr>
              <a:buSzPts val="3200"/>
              <a:buChar char="•"/>
            </a:pPr>
            <a:r>
              <a:rPr lang="en-US" sz="3200" u="sng">
                <a:solidFill>
                  <a:schemeClr val="hlink"/>
                </a:solidFill>
                <a:hlinkClick r:id="rId4"/>
              </a:rPr>
              <a:t>https://www.youtube.com/watch?v=JNQAH3VMFTU</a:t>
            </a:r>
            <a:r>
              <a:rPr lang="en-US" sz="3200"/>
              <a:t> - </a:t>
            </a:r>
            <a:r>
              <a:rPr b="0" i="0" lang="en-US" sz="2000">
                <a:latin typeface="Roboto"/>
                <a:ea typeface="Roboto"/>
                <a:cs typeface="Roboto"/>
                <a:sym typeface="Roboto"/>
              </a:rPr>
              <a:t>Ultrasonic sensors – the alternative for difficult surfaces</a:t>
            </a:r>
            <a:endParaRPr/>
          </a:p>
          <a:p>
            <a:pPr indent="-50800" lvl="0" marL="228600" rtl="0" algn="just">
              <a:lnSpc>
                <a:spcPct val="90000"/>
              </a:lnSpc>
              <a:spcBef>
                <a:spcPts val="1000"/>
              </a:spcBef>
              <a:spcAft>
                <a:spcPts val="0"/>
              </a:spcAft>
              <a:buClr>
                <a:schemeClr val="dk1"/>
              </a:buClr>
              <a:buSzPts val="2800"/>
              <a:buNone/>
            </a:pPr>
            <a:r>
              <a:t/>
            </a:r>
            <a:endParaRPr b="0" i="0">
              <a:latin typeface="Roboto"/>
              <a:ea typeface="Roboto"/>
              <a:cs typeface="Roboto"/>
              <a:sym typeface="Roboto"/>
            </a:endParaRPr>
          </a:p>
          <a:p>
            <a:pPr indent="-50800" lvl="0" marL="228600" rtl="0" algn="just">
              <a:lnSpc>
                <a:spcPct val="90000"/>
              </a:lnSpc>
              <a:spcBef>
                <a:spcPts val="1000"/>
              </a:spcBef>
              <a:spcAft>
                <a:spcPts val="0"/>
              </a:spcAft>
              <a:buClr>
                <a:schemeClr val="dk1"/>
              </a:buClr>
              <a:buSzPts val="2800"/>
              <a:buNone/>
            </a:pPr>
            <a:r>
              <a:t/>
            </a:r>
            <a:endParaRPr>
              <a:solidFill>
                <a:srgbClr val="FF0000"/>
              </a:solidFill>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50800" lvl="0" marL="22860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96"/>
          <p:cNvSpPr txBox="1"/>
          <p:nvPr>
            <p:ph type="title"/>
          </p:nvPr>
        </p:nvSpPr>
        <p:spPr>
          <a:xfrm>
            <a:off x="838200" y="365126"/>
            <a:ext cx="10515600" cy="466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70C0"/>
              </a:buClr>
              <a:buSzPct val="100000"/>
              <a:buFont typeface="Calibri"/>
              <a:buNone/>
            </a:pPr>
            <a:r>
              <a:rPr b="1" lang="en-US" sz="4000">
                <a:solidFill>
                  <a:srgbClr val="0070C0"/>
                </a:solidFill>
              </a:rPr>
              <a:t>			Calculation of Sensitivity</a:t>
            </a:r>
            <a:endParaRPr/>
          </a:p>
        </p:txBody>
      </p:sp>
      <p:sp>
        <p:nvSpPr>
          <p:cNvPr id="783" name="Google Shape;783;p96"/>
          <p:cNvSpPr txBox="1"/>
          <p:nvPr>
            <p:ph idx="1" type="body"/>
          </p:nvPr>
        </p:nvSpPr>
        <p:spPr>
          <a:xfrm>
            <a:off x="838200" y="1108364"/>
            <a:ext cx="10515600" cy="5068500"/>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Sensitivity is an important parameter to describe the </a:t>
            </a:r>
            <a:r>
              <a:rPr lang="en-US">
                <a:solidFill>
                  <a:srgbClr val="FF0000"/>
                </a:solidFill>
                <a:latin typeface="Times New Roman"/>
                <a:ea typeface="Times New Roman"/>
                <a:cs typeface="Times New Roman"/>
                <a:sym typeface="Times New Roman"/>
              </a:rPr>
              <a:t>electro-acoustic transducer energy conversion efficiency</a:t>
            </a:r>
            <a:r>
              <a:rPr lang="en-US">
                <a:latin typeface="Times New Roman"/>
                <a:ea typeface="Times New Roman"/>
                <a:cs typeface="Times New Roman"/>
                <a:sym typeface="Times New Roman"/>
              </a:rPr>
              <a:t>, and is a key indicator of transducer performance.</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Sensitivity is simply defined as the ratio of an output quantity to an input quantity. </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For an ultrasonic transducer characterized as a two-port network, there are the </a:t>
            </a:r>
            <a:r>
              <a:rPr lang="en-US">
                <a:solidFill>
                  <a:srgbClr val="FF0000"/>
                </a:solidFill>
                <a:latin typeface="Times New Roman"/>
                <a:ea typeface="Times New Roman"/>
                <a:cs typeface="Times New Roman"/>
                <a:sym typeface="Times New Roman"/>
              </a:rPr>
              <a:t>mechanical quantities of force and velocity (F, v) </a:t>
            </a:r>
            <a:r>
              <a:rPr lang="en-US">
                <a:latin typeface="Times New Roman"/>
                <a:ea typeface="Times New Roman"/>
                <a:cs typeface="Times New Roman"/>
                <a:sym typeface="Times New Roman"/>
              </a:rPr>
              <a:t>at the </a:t>
            </a:r>
            <a:r>
              <a:rPr lang="en-US">
                <a:solidFill>
                  <a:srgbClr val="FF0000"/>
                </a:solidFill>
                <a:latin typeface="Times New Roman"/>
                <a:ea typeface="Times New Roman"/>
                <a:cs typeface="Times New Roman"/>
                <a:sym typeface="Times New Roman"/>
              </a:rPr>
              <a:t>acoustic port </a:t>
            </a:r>
            <a:r>
              <a:rPr lang="en-US">
                <a:latin typeface="Times New Roman"/>
                <a:ea typeface="Times New Roman"/>
                <a:cs typeface="Times New Roman"/>
                <a:sym typeface="Times New Roman"/>
              </a:rPr>
              <a:t>and quantities of </a:t>
            </a:r>
            <a:r>
              <a:rPr lang="en-US">
                <a:solidFill>
                  <a:srgbClr val="FF0000"/>
                </a:solidFill>
                <a:latin typeface="Times New Roman"/>
                <a:ea typeface="Times New Roman"/>
                <a:cs typeface="Times New Roman"/>
                <a:sym typeface="Times New Roman"/>
              </a:rPr>
              <a:t>voltage and current (V, I) at the electrical port</a:t>
            </a:r>
            <a:r>
              <a:rPr lang="en-US">
                <a:latin typeface="Times New Roman"/>
                <a:ea typeface="Times New Roman"/>
                <a:cs typeface="Times New Roman"/>
                <a:sym typeface="Times New Roman"/>
              </a:rPr>
              <a:t>. </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Since an ultrasonic transducer can be used as either a transmitter or a receiver, there are a variety of sensitivities that can be defined from these quantities</a:t>
            </a:r>
            <a:endParaRPr>
              <a:latin typeface="Times New Roman"/>
              <a:ea typeface="Times New Roman"/>
              <a:cs typeface="Times New Roman"/>
              <a:sym typeface="Times New Roman"/>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97"/>
          <p:cNvSpPr txBox="1"/>
          <p:nvPr>
            <p:ph type="title"/>
          </p:nvPr>
        </p:nvSpPr>
        <p:spPr>
          <a:xfrm>
            <a:off x="838200" y="328180"/>
            <a:ext cx="10515600" cy="5493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70C0"/>
              </a:buClr>
              <a:buSzPct val="100000"/>
              <a:buFont typeface="Calibri"/>
              <a:buNone/>
            </a:pPr>
            <a:r>
              <a:rPr b="1" lang="en-US" sz="3600">
                <a:solidFill>
                  <a:srgbClr val="0070C0"/>
                </a:solidFill>
              </a:rPr>
              <a:t>Cont…</a:t>
            </a:r>
            <a:endParaRPr/>
          </a:p>
        </p:txBody>
      </p:sp>
      <p:sp>
        <p:nvSpPr>
          <p:cNvPr id="789" name="Google Shape;789;p97"/>
          <p:cNvSpPr txBox="1"/>
          <p:nvPr>
            <p:ph idx="1" type="body"/>
          </p:nvPr>
        </p:nvSpPr>
        <p:spPr>
          <a:xfrm>
            <a:off x="461817" y="1025236"/>
            <a:ext cx="11397600" cy="51516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 sensitivity is measured  based on reciprocity and pulse-echo methods.</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One transducer always used as receiving. Two another transducers were used sequentially as transmitters. The radiating sensitivities of these transducers were compared with each other.</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sensitivity in logarithmic units can be written as</a:t>
            </a:r>
            <a:endParaRPr/>
          </a:p>
          <a:p>
            <a:pPr indent="-50800" lvl="0" marL="22860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50800" lvl="0" marL="22860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50800" lvl="0" marL="22860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Where, V</a:t>
            </a:r>
            <a:r>
              <a:rPr lang="en-US" sz="2000">
                <a:latin typeface="Times New Roman"/>
                <a:ea typeface="Times New Roman"/>
                <a:cs typeface="Times New Roman"/>
                <a:sym typeface="Times New Roman"/>
              </a:rPr>
              <a:t>in</a:t>
            </a:r>
            <a:r>
              <a:rPr lang="en-US">
                <a:latin typeface="Times New Roman"/>
                <a:ea typeface="Times New Roman"/>
                <a:cs typeface="Times New Roman"/>
                <a:sym typeface="Times New Roman"/>
              </a:rPr>
              <a:t> – voltage applied to transmitting transducer</a:t>
            </a:r>
            <a:endParaRPr/>
          </a:p>
          <a:p>
            <a:pPr indent="0" lvl="0" marL="0" rtl="0" algn="just">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V</a:t>
            </a:r>
            <a:r>
              <a:rPr lang="en-US" sz="2000">
                <a:latin typeface="Times New Roman"/>
                <a:ea typeface="Times New Roman"/>
                <a:cs typeface="Times New Roman"/>
                <a:sym typeface="Times New Roman"/>
              </a:rPr>
              <a:t>out</a:t>
            </a:r>
            <a:r>
              <a:rPr lang="en-US">
                <a:latin typeface="Times New Roman"/>
                <a:ea typeface="Times New Roman"/>
                <a:cs typeface="Times New Roman"/>
                <a:sym typeface="Times New Roman"/>
              </a:rPr>
              <a:t> – amplitude of voltage recorded at receiving transducer.</a:t>
            </a:r>
            <a:endParaRPr>
              <a:latin typeface="Times New Roman"/>
              <a:ea typeface="Times New Roman"/>
              <a:cs typeface="Times New Roman"/>
              <a:sym typeface="Times New Roman"/>
            </a:endParaRPr>
          </a:p>
          <a:p>
            <a:pPr indent="-50800" lvl="0" marL="228600" rtl="0" algn="just">
              <a:lnSpc>
                <a:spcPct val="90000"/>
              </a:lnSpc>
              <a:spcBef>
                <a:spcPts val="1000"/>
              </a:spcBef>
              <a:spcAft>
                <a:spcPts val="0"/>
              </a:spcAft>
              <a:buClr>
                <a:schemeClr val="dk1"/>
              </a:buClr>
              <a:buSzPts val="2800"/>
              <a:buNone/>
            </a:pPr>
            <a:r>
              <a:t/>
            </a:r>
            <a:endParaRPr/>
          </a:p>
        </p:txBody>
      </p:sp>
      <p:pic>
        <p:nvPicPr>
          <p:cNvPr id="790" name="Google Shape;790;p97"/>
          <p:cNvPicPr preferRelativeResize="0"/>
          <p:nvPr/>
        </p:nvPicPr>
        <p:blipFill rotWithShape="1">
          <a:blip r:embed="rId3">
            <a:alphaModFix/>
          </a:blip>
          <a:srcRect b="0" l="0" r="0" t="0"/>
          <a:stretch/>
        </p:blipFill>
        <p:spPr>
          <a:xfrm>
            <a:off x="4464004" y="3601099"/>
            <a:ext cx="2860431" cy="120181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98"/>
          <p:cNvSpPr txBox="1"/>
          <p:nvPr>
            <p:ph type="title"/>
          </p:nvPr>
        </p:nvSpPr>
        <p:spPr>
          <a:xfrm>
            <a:off x="345831" y="365125"/>
            <a:ext cx="10515600" cy="866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3200"/>
              <a:buFont typeface="Algerian"/>
              <a:buNone/>
            </a:pPr>
            <a:r>
              <a:rPr b="1" lang="en-US" sz="3200">
                <a:solidFill>
                  <a:srgbClr val="0070C0"/>
                </a:solidFill>
                <a:latin typeface="Algerian"/>
                <a:ea typeface="Algerian"/>
                <a:cs typeface="Algerian"/>
                <a:sym typeface="Algerian"/>
              </a:rPr>
              <a:t>How capacitor microphone works?</a:t>
            </a:r>
            <a:endParaRPr/>
          </a:p>
        </p:txBody>
      </p:sp>
      <p:sp>
        <p:nvSpPr>
          <p:cNvPr id="796" name="Google Shape;796;p98"/>
          <p:cNvSpPr txBox="1"/>
          <p:nvPr>
            <p:ph idx="1" type="body"/>
          </p:nvPr>
        </p:nvSpPr>
        <p:spPr>
          <a:xfrm>
            <a:off x="222738" y="1086678"/>
            <a:ext cx="7584900" cy="5771400"/>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just">
              <a:lnSpc>
                <a:spcPct val="110000"/>
              </a:lnSpc>
              <a:spcBef>
                <a:spcPts val="0"/>
              </a:spcBef>
              <a:spcAft>
                <a:spcPts val="0"/>
              </a:spcAft>
              <a:buClr>
                <a:schemeClr val="dk1"/>
              </a:buClr>
              <a:buSzPct val="100000"/>
              <a:buChar char="•"/>
            </a:pPr>
            <a:r>
              <a:rPr lang="en-US">
                <a:latin typeface="Times New Roman"/>
                <a:ea typeface="Times New Roman"/>
                <a:cs typeface="Times New Roman"/>
                <a:sym typeface="Times New Roman"/>
              </a:rPr>
              <a:t>The vast majority of capacitor microphones works by which, both 'true' </a:t>
            </a:r>
            <a:r>
              <a:rPr lang="en-US">
                <a:solidFill>
                  <a:srgbClr val="FF0000"/>
                </a:solidFill>
                <a:latin typeface="Times New Roman"/>
                <a:ea typeface="Times New Roman"/>
                <a:cs typeface="Times New Roman"/>
                <a:sym typeface="Times New Roman"/>
              </a:rPr>
              <a:t>DC-polarized condensers and back-electret models</a:t>
            </a:r>
            <a:r>
              <a:rPr lang="en-US">
                <a:latin typeface="Times New Roman"/>
                <a:ea typeface="Times New Roman"/>
                <a:cs typeface="Times New Roman"/>
                <a:sym typeface="Times New Roman"/>
              </a:rPr>
              <a:t> that are based around a metal-covered plastic diaphragm. </a:t>
            </a:r>
            <a:endParaRPr/>
          </a:p>
          <a:p>
            <a:pPr indent="-228600" lvl="0" marL="228600" rtl="0" algn="just">
              <a:lnSpc>
                <a:spcPct val="11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Gold evaporated or sputtered onto mylar is a popular combination, the resultant </a:t>
            </a:r>
            <a:r>
              <a:rPr lang="en-US">
                <a:solidFill>
                  <a:srgbClr val="FF0000"/>
                </a:solidFill>
                <a:latin typeface="Times New Roman"/>
                <a:ea typeface="Times New Roman"/>
                <a:cs typeface="Times New Roman"/>
                <a:sym typeface="Times New Roman"/>
              </a:rPr>
              <a:t>diaphragm membrane</a:t>
            </a:r>
            <a:r>
              <a:rPr lang="en-US">
                <a:latin typeface="Times New Roman"/>
                <a:ea typeface="Times New Roman"/>
                <a:cs typeface="Times New Roman"/>
                <a:sym typeface="Times New Roman"/>
              </a:rPr>
              <a:t> being thinner than a human hair. </a:t>
            </a:r>
            <a:endParaRPr/>
          </a:p>
          <a:p>
            <a:pPr indent="-228600" lvl="0" marL="228600" rtl="0" algn="just">
              <a:lnSpc>
                <a:spcPct val="11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This </a:t>
            </a:r>
            <a:r>
              <a:rPr lang="en-US">
                <a:solidFill>
                  <a:srgbClr val="FF0000"/>
                </a:solidFill>
                <a:latin typeface="Times New Roman"/>
                <a:ea typeface="Times New Roman"/>
                <a:cs typeface="Times New Roman"/>
                <a:sym typeface="Times New Roman"/>
              </a:rPr>
              <a:t>diaphragm is supported in front of a metal backplate</a:t>
            </a:r>
            <a:r>
              <a:rPr lang="en-US">
                <a:latin typeface="Times New Roman"/>
                <a:ea typeface="Times New Roman"/>
                <a:cs typeface="Times New Roman"/>
                <a:sym typeface="Times New Roman"/>
              </a:rPr>
              <a:t>, and these two conductive 'plates' form a simple capacitor — a device which can be used to </a:t>
            </a:r>
            <a:r>
              <a:rPr lang="en-US">
                <a:solidFill>
                  <a:srgbClr val="FF0000"/>
                </a:solidFill>
                <a:latin typeface="Times New Roman"/>
                <a:ea typeface="Times New Roman"/>
                <a:cs typeface="Times New Roman"/>
                <a:sym typeface="Times New Roman"/>
              </a:rPr>
              <a:t>store electrical charge</a:t>
            </a:r>
            <a:r>
              <a:rPr lang="en-US">
                <a:latin typeface="Times New Roman"/>
                <a:ea typeface="Times New Roman"/>
                <a:cs typeface="Times New Roman"/>
                <a:sym typeface="Times New Roman"/>
              </a:rPr>
              <a:t>.</a:t>
            </a:r>
            <a:endParaRPr/>
          </a:p>
          <a:p>
            <a:pPr indent="-77470" lvl="0" marL="228600" rtl="0" algn="just">
              <a:lnSpc>
                <a:spcPct val="11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US" sz="2200" u="sng">
                <a:solidFill>
                  <a:schemeClr val="hlink"/>
                </a:solidFill>
                <a:latin typeface="Times New Roman"/>
                <a:ea typeface="Times New Roman"/>
                <a:cs typeface="Times New Roman"/>
                <a:sym typeface="Times New Roman"/>
                <a:hlinkClick r:id="rId3"/>
              </a:rPr>
              <a:t>https://www.youtube.com/watch?v=ekIYaHgzt5c</a:t>
            </a:r>
            <a:r>
              <a:rPr lang="en-US" sz="2200">
                <a:latin typeface="Times New Roman"/>
                <a:ea typeface="Times New Roman"/>
                <a:cs typeface="Times New Roman"/>
                <a:sym typeface="Times New Roman"/>
              </a:rPr>
              <a:t> -</a:t>
            </a:r>
            <a:r>
              <a:rPr b="0" i="0" lang="en-US" sz="2200">
                <a:latin typeface="Times New Roman"/>
                <a:ea typeface="Times New Roman"/>
                <a:cs typeface="Times New Roman"/>
                <a:sym typeface="Times New Roman"/>
              </a:rPr>
              <a:t>Capacitive transducer</a:t>
            </a:r>
            <a:r>
              <a:rPr lang="en-US" sz="2200">
                <a:latin typeface="Times New Roman"/>
                <a:ea typeface="Times New Roman"/>
                <a:cs typeface="Times New Roman"/>
                <a:sym typeface="Times New Roman"/>
              </a:rPr>
              <a:t> </a:t>
            </a:r>
            <a:endParaRPr/>
          </a:p>
          <a:p>
            <a:pPr indent="-228600" lvl="0" marL="228600" rtl="0" algn="just">
              <a:lnSpc>
                <a:spcPct val="90000"/>
              </a:lnSpc>
              <a:spcBef>
                <a:spcPts val="1000"/>
              </a:spcBef>
              <a:spcAft>
                <a:spcPts val="0"/>
              </a:spcAft>
              <a:buClr>
                <a:schemeClr val="dk1"/>
              </a:buClr>
              <a:buSzPct val="100000"/>
              <a:buChar char="•"/>
            </a:pPr>
            <a:r>
              <a:rPr lang="en-US" sz="2200">
                <a:latin typeface="Times New Roman"/>
                <a:ea typeface="Times New Roman"/>
                <a:cs typeface="Times New Roman"/>
                <a:sym typeface="Times New Roman"/>
              </a:rPr>
              <a:t>https://www.youtube.com/watch?v=PE6Qn4ZiEyo-</a:t>
            </a:r>
            <a:r>
              <a:rPr b="0" i="0" lang="en-US" sz="2200">
                <a:latin typeface="Times New Roman"/>
                <a:ea typeface="Times New Roman"/>
                <a:cs typeface="Times New Roman"/>
                <a:sym typeface="Times New Roman"/>
              </a:rPr>
              <a:t>A Quick Guide to Microphones</a:t>
            </a:r>
            <a:endParaRPr/>
          </a:p>
          <a:p>
            <a:pPr indent="0" lvl="0" marL="0" rtl="0" algn="just">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p:txBody>
      </p:sp>
      <p:pic>
        <p:nvPicPr>
          <p:cNvPr id="797" name="Google Shape;797;p98"/>
          <p:cNvPicPr preferRelativeResize="0"/>
          <p:nvPr/>
        </p:nvPicPr>
        <p:blipFill rotWithShape="1">
          <a:blip r:embed="rId4">
            <a:alphaModFix/>
          </a:blip>
          <a:srcRect b="0" l="0" r="0" t="0"/>
          <a:stretch/>
        </p:blipFill>
        <p:spPr>
          <a:xfrm>
            <a:off x="7807568" y="1231289"/>
            <a:ext cx="4384430" cy="46767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99"/>
          <p:cNvSpPr txBox="1"/>
          <p:nvPr>
            <p:ph type="title"/>
          </p:nvPr>
        </p:nvSpPr>
        <p:spPr>
          <a:xfrm>
            <a:off x="838200" y="365125"/>
            <a:ext cx="10515600" cy="777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3200"/>
              <a:buFont typeface="Algerian"/>
              <a:buNone/>
            </a:pPr>
            <a:r>
              <a:rPr b="1" lang="en-US" sz="3200">
                <a:solidFill>
                  <a:srgbClr val="0070C0"/>
                </a:solidFill>
                <a:latin typeface="Algerian"/>
                <a:ea typeface="Algerian"/>
                <a:cs typeface="Algerian"/>
                <a:sym typeface="Algerian"/>
              </a:rPr>
              <a:t>Role of Capacitor in microphone</a:t>
            </a:r>
            <a:endParaRPr/>
          </a:p>
        </p:txBody>
      </p:sp>
      <p:sp>
        <p:nvSpPr>
          <p:cNvPr id="803" name="Google Shape;803;p99"/>
          <p:cNvSpPr txBox="1"/>
          <p:nvPr>
            <p:ph idx="1" type="body"/>
          </p:nvPr>
        </p:nvSpPr>
        <p:spPr>
          <a:xfrm>
            <a:off x="298938" y="1459523"/>
            <a:ext cx="7860300" cy="520920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110000"/>
              </a:lnSpc>
              <a:spcBef>
                <a:spcPts val="0"/>
              </a:spcBef>
              <a:spcAft>
                <a:spcPts val="0"/>
              </a:spcAft>
              <a:buClr>
                <a:schemeClr val="dk1"/>
              </a:buClr>
              <a:buSzPct val="100000"/>
              <a:buChar char="•"/>
            </a:pPr>
            <a:r>
              <a:rPr lang="en-US">
                <a:latin typeface="Times New Roman"/>
                <a:ea typeface="Times New Roman"/>
                <a:cs typeface="Times New Roman"/>
                <a:sym typeface="Times New Roman"/>
              </a:rPr>
              <a:t>The amount of </a:t>
            </a:r>
            <a:r>
              <a:rPr lang="en-US">
                <a:solidFill>
                  <a:srgbClr val="FF0000"/>
                </a:solidFill>
                <a:latin typeface="Times New Roman"/>
                <a:ea typeface="Times New Roman"/>
                <a:cs typeface="Times New Roman"/>
                <a:sym typeface="Times New Roman"/>
              </a:rPr>
              <a:t>charge</a:t>
            </a:r>
            <a:r>
              <a:rPr lang="en-US">
                <a:latin typeface="Times New Roman"/>
                <a:ea typeface="Times New Roman"/>
                <a:cs typeface="Times New Roman"/>
                <a:sym typeface="Times New Roman"/>
              </a:rPr>
              <a:t> that can be stored is </a:t>
            </a:r>
            <a:r>
              <a:rPr lang="en-US">
                <a:solidFill>
                  <a:srgbClr val="FF0000"/>
                </a:solidFill>
                <a:latin typeface="Times New Roman"/>
                <a:ea typeface="Times New Roman"/>
                <a:cs typeface="Times New Roman"/>
                <a:sym typeface="Times New Roman"/>
              </a:rPr>
              <a:t>proportional</a:t>
            </a:r>
            <a:r>
              <a:rPr lang="en-US">
                <a:latin typeface="Times New Roman"/>
                <a:ea typeface="Times New Roman"/>
                <a:cs typeface="Times New Roman"/>
                <a:sym typeface="Times New Roman"/>
              </a:rPr>
              <a:t> (amongst other things) to the </a:t>
            </a:r>
            <a:r>
              <a:rPr lang="en-US">
                <a:solidFill>
                  <a:srgbClr val="FF0000"/>
                </a:solidFill>
                <a:latin typeface="Times New Roman"/>
                <a:ea typeface="Times New Roman"/>
                <a:cs typeface="Times New Roman"/>
                <a:sym typeface="Times New Roman"/>
              </a:rPr>
              <a:t>distance</a:t>
            </a:r>
            <a:r>
              <a:rPr lang="en-US">
                <a:latin typeface="Times New Roman"/>
                <a:ea typeface="Times New Roman"/>
                <a:cs typeface="Times New Roman"/>
                <a:sym typeface="Times New Roman"/>
              </a:rPr>
              <a:t> between the two plates. </a:t>
            </a:r>
            <a:endParaRPr/>
          </a:p>
          <a:p>
            <a:pPr indent="-228600" lvl="0" marL="228600" rtl="0" algn="just">
              <a:lnSpc>
                <a:spcPct val="11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Consequently, most capacitor microphones work by </a:t>
            </a:r>
            <a:r>
              <a:rPr lang="en-US">
                <a:solidFill>
                  <a:srgbClr val="FF0000"/>
                </a:solidFill>
                <a:latin typeface="Times New Roman"/>
                <a:ea typeface="Times New Roman"/>
                <a:cs typeface="Times New Roman"/>
                <a:sym typeface="Times New Roman"/>
              </a:rPr>
              <a:t>detecting the minuscule changes in stored charge </a:t>
            </a:r>
            <a:r>
              <a:rPr lang="en-US">
                <a:latin typeface="Times New Roman"/>
                <a:ea typeface="Times New Roman"/>
                <a:cs typeface="Times New Roman"/>
                <a:sym typeface="Times New Roman"/>
              </a:rPr>
              <a:t>which occur when the diaphragm moves relative to the backplate in response to passing sound waves.</a:t>
            </a:r>
            <a:endParaRPr/>
          </a:p>
          <a:p>
            <a:pPr indent="-228600" lvl="0" marL="228600" rtl="0" algn="just">
              <a:lnSpc>
                <a:spcPct val="11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The stored charge can be generated in a couple of different ways: either by using a </a:t>
            </a:r>
            <a:r>
              <a:rPr lang="en-US">
                <a:solidFill>
                  <a:srgbClr val="FF0000"/>
                </a:solidFill>
                <a:latin typeface="Times New Roman"/>
                <a:ea typeface="Times New Roman"/>
                <a:cs typeface="Times New Roman"/>
                <a:sym typeface="Times New Roman"/>
              </a:rPr>
              <a:t>relatively high DC polarization voltage</a:t>
            </a:r>
            <a:r>
              <a:rPr lang="en-US">
                <a:latin typeface="Times New Roman"/>
                <a:ea typeface="Times New Roman"/>
                <a:cs typeface="Times New Roman"/>
                <a:sym typeface="Times New Roman"/>
              </a:rPr>
              <a:t>, usually derived from phantom power; or by using a </a:t>
            </a:r>
            <a:r>
              <a:rPr lang="en-US">
                <a:solidFill>
                  <a:srgbClr val="FF0000"/>
                </a:solidFill>
                <a:latin typeface="Times New Roman"/>
                <a:ea typeface="Times New Roman"/>
                <a:cs typeface="Times New Roman"/>
                <a:sym typeface="Times New Roman"/>
              </a:rPr>
              <a:t>permanently charged film </a:t>
            </a:r>
            <a:r>
              <a:rPr lang="en-US">
                <a:latin typeface="Times New Roman"/>
                <a:ea typeface="Times New Roman"/>
                <a:cs typeface="Times New Roman"/>
                <a:sym typeface="Times New Roman"/>
              </a:rPr>
              <a:t>fixed to the backplate of the mic (the so called 'back electret' design).</a:t>
            </a:r>
            <a:endParaRPr>
              <a:latin typeface="Times New Roman"/>
              <a:ea typeface="Times New Roman"/>
              <a:cs typeface="Times New Roman"/>
              <a:sym typeface="Times New Roman"/>
            </a:endParaRPr>
          </a:p>
        </p:txBody>
      </p:sp>
      <p:pic>
        <p:nvPicPr>
          <p:cNvPr descr="Here you can see the internal construction of a typical budget condenser microphone — the large-diaphragm true-condenser Groove Tubes MD1b. At the top is the capsule with its gold-covered plastic-film diaphragm. Underneath the capsule is a rubber shock-absorbing mounting to protect the capsule from handling noise and stand-borne vibration. The impedance-matching electronics can be see on the circuit boards halfway down, and the output balancing transformer and socket connections are inside the metal module at the bottom." id="804" name="Google Shape;804;p99"/>
          <p:cNvPicPr preferRelativeResize="0"/>
          <p:nvPr/>
        </p:nvPicPr>
        <p:blipFill rotWithShape="1">
          <a:blip r:embed="rId3">
            <a:alphaModFix/>
          </a:blip>
          <a:srcRect b="0" l="0" r="0" t="0"/>
          <a:stretch/>
        </p:blipFill>
        <p:spPr>
          <a:xfrm>
            <a:off x="9288607" y="1459522"/>
            <a:ext cx="2352408" cy="385103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